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9"/>
  </p:notesMasterIdLst>
  <p:sldIdLst>
    <p:sldId id="258" r:id="rId2"/>
    <p:sldId id="259" r:id="rId3"/>
    <p:sldId id="260" r:id="rId4"/>
    <p:sldId id="299" r:id="rId5"/>
    <p:sldId id="261" r:id="rId6"/>
    <p:sldId id="262" r:id="rId7"/>
    <p:sldId id="263" r:id="rId8"/>
    <p:sldId id="283" r:id="rId9"/>
    <p:sldId id="282" r:id="rId10"/>
    <p:sldId id="264" r:id="rId11"/>
    <p:sldId id="305" r:id="rId12"/>
    <p:sldId id="306" r:id="rId13"/>
    <p:sldId id="291" r:id="rId14"/>
    <p:sldId id="267" r:id="rId15"/>
    <p:sldId id="268" r:id="rId16"/>
    <p:sldId id="301" r:id="rId17"/>
    <p:sldId id="275" r:id="rId18"/>
    <p:sldId id="300" r:id="rId19"/>
    <p:sldId id="288" r:id="rId20"/>
    <p:sldId id="307" r:id="rId21"/>
    <p:sldId id="286" r:id="rId22"/>
    <p:sldId id="269" r:id="rId23"/>
    <p:sldId id="303" r:id="rId24"/>
    <p:sldId id="273" r:id="rId25"/>
    <p:sldId id="296" r:id="rId26"/>
    <p:sldId id="298" r:id="rId27"/>
    <p:sldId id="308" r:id="rId28"/>
  </p:sldIdLst>
  <p:sldSz cx="9144000" cy="6858000" type="screen4x3"/>
  <p:notesSz cx="6858000" cy="9144000"/>
  <p:defaultTextStyle>
    <a:defPPr>
      <a:defRPr lang="ru-RU"/>
    </a:defPPr>
    <a:lvl1pPr algn="ctr" rtl="0" fontAlgn="base">
      <a:lnSpc>
        <a:spcPct val="80000"/>
      </a:lnSpc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buChar char="n"/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lnSpc>
        <a:spcPct val="80000"/>
      </a:lnSpc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buChar char="n"/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lnSpc>
        <a:spcPct val="80000"/>
      </a:lnSpc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buChar char="n"/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lnSpc>
        <a:spcPct val="80000"/>
      </a:lnSpc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buChar char="n"/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lnSpc>
        <a:spcPct val="80000"/>
      </a:lnSpc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buChar char="n"/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3333FF"/>
    <a:srgbClr val="FF00FF"/>
    <a:srgbClr val="FF3300"/>
    <a:srgbClr val="FF0066"/>
    <a:srgbClr val="FF0000"/>
    <a:srgbClr val="6E0858"/>
    <a:srgbClr val="FFCC66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0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0A0F992-079B-4F4E-A4E7-CA5D7A986E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0F992-079B-4F4E-A4E7-CA5D7A986EF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76F7E-7B35-4671-AAC2-4E27EFBAE5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6FB0E-7E40-4A1A-ABE7-1054DC1507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F4CEF-D0D0-48A7-9E54-06B700115E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4C0F8-D46D-462C-A7DE-033BC7AB5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48150-E864-4C9B-84C8-0BC0A7FD98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5A90D-CDF5-40F2-BA5D-4CB4D226FF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DFBA5-964D-4C4C-AC09-F6CEB3BEF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5737F-DE09-4800-9FB4-AE582C505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06872-236B-4B8B-BA86-BEE03FCA9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FDBF5-7EDD-494F-94AE-060C926CAA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97B28-7EA3-4303-9D92-61DAD4229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45A06-F212-45AF-B94D-B65297051E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D038C-2C96-42DA-8FD4-9C5DBD2BC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6C2AD-17E8-4B09-8053-FCF5D2E35E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717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17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9D71465-3ED7-4A1B-B147-14A52AE7B2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717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1" r:id="rId1"/>
    <p:sldLayoutId id="2147484499" r:id="rId2"/>
    <p:sldLayoutId id="2147484512" r:id="rId3"/>
    <p:sldLayoutId id="2147484500" r:id="rId4"/>
    <p:sldLayoutId id="2147484501" r:id="rId5"/>
    <p:sldLayoutId id="2147484502" r:id="rId6"/>
    <p:sldLayoutId id="2147484503" r:id="rId7"/>
    <p:sldLayoutId id="2147484504" r:id="rId8"/>
    <p:sldLayoutId id="2147484513" r:id="rId9"/>
    <p:sldLayoutId id="2147484505" r:id="rId10"/>
    <p:sldLayoutId id="2147484506" r:id="rId11"/>
    <p:sldLayoutId id="2147484507" r:id="rId12"/>
    <p:sldLayoutId id="2147484508" r:id="rId13"/>
    <p:sldLayoutId id="214748451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0.jpeg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esolventa.ru/demo/diaggia.htm%20-%20&#1091;&#1095;.&#1094;&#1077;&#1085;&#1090;&#1088;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7" name="Picture 11" descr="1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14313" y="3714750"/>
            <a:ext cx="2519362" cy="2305050"/>
          </a:xfrm>
          <a:prstGeom prst="flowChartProcess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4108" name="Picture 12" descr="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6715125" y="3714750"/>
            <a:ext cx="2230438" cy="2233613"/>
          </a:xfrm>
          <a:noFill/>
          <a:ln w="38100" algn="ctr">
            <a:solidFill>
              <a:srgbClr val="FF00FF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11268" name="Text Box 13"/>
          <p:cNvSpPr txBox="1">
            <a:spLocks noChangeArrowheads="1"/>
          </p:cNvSpPr>
          <p:nvPr/>
        </p:nvSpPr>
        <p:spPr bwMode="auto">
          <a:xfrm>
            <a:off x="2843213" y="4149725"/>
            <a:ext cx="33845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ru-RU" sz="2000">
                <a:latin typeface="Palace Script MT" pitchFamily="66" charset="0"/>
              </a:rPr>
              <a:t> </a:t>
            </a:r>
            <a:endParaRPr lang="ru-RU" sz="2000" i="1"/>
          </a:p>
        </p:txBody>
      </p:sp>
      <p:pic>
        <p:nvPicPr>
          <p:cNvPr id="6" name="Содержимое 11" descr="CIMG230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28926" y="2500306"/>
            <a:ext cx="3657600" cy="244602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21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2293938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i="1" dirty="0" smtClean="0"/>
              <a:t>Повторительно-обобщающий урок по теме: </a:t>
            </a:r>
            <a:br>
              <a:rPr lang="ru-RU" sz="32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i="1" dirty="0" smtClean="0">
                <a:solidFill>
                  <a:srgbClr val="FF00FF"/>
                </a:solidFill>
              </a:rPr>
              <a:t>«</a:t>
            </a:r>
            <a:r>
              <a:rPr lang="ru-RU" i="1" dirty="0" smtClean="0">
                <a:solidFill>
                  <a:srgbClr val="FF00FF"/>
                </a:solidFill>
                <a:latin typeface="Arial Rounded MT Bold" pitchFamily="34" charset="0"/>
              </a:rPr>
              <a:t>Арифметическая и геометрическая прогрессии».</a:t>
            </a:r>
            <a:r>
              <a:rPr lang="ru-RU" i="1" dirty="0" smtClean="0">
                <a:solidFill>
                  <a:srgbClr val="FF00FF"/>
                </a:solidFill>
              </a:rPr>
              <a:t> </a:t>
            </a:r>
          </a:p>
        </p:txBody>
      </p:sp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2500313" y="5357813"/>
            <a:ext cx="421163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r>
              <a:rPr lang="ru-RU" i="1" dirty="0">
                <a:solidFill>
                  <a:srgbClr val="00B050"/>
                </a:solidFill>
              </a:rPr>
              <a:t>9 «А» класс 17.02.11.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2205039"/>
            <a:ext cx="8229600" cy="1152523"/>
          </a:xfrm>
          <a:ln>
            <a:noFill/>
          </a:ln>
          <a:effectLst/>
          <a:scene3d>
            <a:camera prst="isometricOffAxis1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i="1" dirty="0" err="1" smtClean="0">
                <a:solidFill>
                  <a:srgbClr val="FF00FF"/>
                </a:solidFill>
              </a:rPr>
              <a:t>Прогрессио</a:t>
            </a:r>
            <a:r>
              <a:rPr lang="en-US" sz="6600" i="1" dirty="0" smtClean="0">
                <a:solidFill>
                  <a:srgbClr val="FF00FF"/>
                </a:solidFill>
              </a:rPr>
              <a:t> (</a:t>
            </a:r>
            <a:r>
              <a:rPr lang="ru-RU" sz="6600" i="1" dirty="0" smtClean="0">
                <a:solidFill>
                  <a:srgbClr val="FF00FF"/>
                </a:solidFill>
              </a:rPr>
              <a:t>от лат.</a:t>
            </a:r>
            <a:r>
              <a:rPr lang="ru-RU" sz="6600" i="1" dirty="0" smtClean="0">
                <a:solidFill>
                  <a:srgbClr val="FF00FF"/>
                </a:solidFill>
                <a:latin typeface="Book Antiqua"/>
              </a:rPr>
              <a:t>«</a:t>
            </a:r>
            <a:r>
              <a:rPr lang="en-US" sz="6600" i="1" dirty="0" err="1" smtClean="0">
                <a:solidFill>
                  <a:srgbClr val="FF00FF"/>
                </a:solidFill>
              </a:rPr>
              <a:t>progressio</a:t>
            </a:r>
            <a:r>
              <a:rPr lang="en-US" sz="6600" i="1" dirty="0" smtClean="0">
                <a:solidFill>
                  <a:srgbClr val="FF00FF"/>
                </a:solidFill>
                <a:latin typeface="Book Antiqua"/>
              </a:rPr>
              <a:t>»</a:t>
            </a:r>
            <a:r>
              <a:rPr lang="en-US" sz="6600" i="1" dirty="0" smtClean="0">
                <a:solidFill>
                  <a:srgbClr val="FF00FF"/>
                </a:solidFill>
              </a:rPr>
              <a:t>)</a:t>
            </a:r>
            <a:r>
              <a:rPr lang="ru-RU" sz="6600" i="1" dirty="0" smtClean="0">
                <a:solidFill>
                  <a:srgbClr val="FF00FF"/>
                </a:solidFill>
              </a:rPr>
              <a:t> </a:t>
            </a:r>
            <a:r>
              <a:rPr lang="ru-RU" sz="6600" i="1" dirty="0" smtClean="0">
                <a:solidFill>
                  <a:srgbClr val="3333FF"/>
                </a:solidFill>
              </a:rPr>
              <a:t>– </a:t>
            </a:r>
            <a:r>
              <a:rPr lang="ru-RU" sz="6600" dirty="0" smtClean="0">
                <a:solidFill>
                  <a:srgbClr val="3333FF"/>
                </a:solidFill>
              </a:rPr>
              <a:t>это </a:t>
            </a:r>
            <a:r>
              <a:rPr lang="ru-RU" sz="6600" dirty="0" smtClean="0"/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FF"/>
                </a:solidFill>
              </a:rPr>
              <a:t>        </a:t>
            </a:r>
            <a:r>
              <a:rPr lang="en-US" b="1" i="1" dirty="0" smtClean="0">
                <a:solidFill>
                  <a:srgbClr val="FF00FF"/>
                </a:solidFill>
              </a:rPr>
              <a:t>II. </a:t>
            </a:r>
            <a:r>
              <a:rPr lang="ru-RU" b="1" i="1" dirty="0" smtClean="0">
                <a:solidFill>
                  <a:srgbClr val="FF00FF"/>
                </a:solidFill>
              </a:rPr>
              <a:t>Экспресс-опрос.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643050"/>
            <a:ext cx="4040188" cy="659352"/>
          </a:xfrm>
        </p:spPr>
        <p:txBody>
          <a:bodyPr/>
          <a:lstStyle/>
          <a:p>
            <a:r>
              <a:rPr lang="ru-RU" i="1" dirty="0" smtClean="0"/>
              <a:t>        Вариант </a:t>
            </a:r>
            <a:r>
              <a:rPr lang="en-US" i="1" dirty="0" smtClean="0"/>
              <a:t>I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/>
              <a:t>Вариант </a:t>
            </a:r>
            <a:r>
              <a:rPr lang="en-US" i="1" dirty="0" smtClean="0"/>
              <a:t>II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sz="1200" dirty="0" smtClean="0"/>
              <a:t> </a:t>
            </a:r>
          </a:p>
          <a:p>
            <a:r>
              <a:rPr lang="en-US" sz="1200" i="1" dirty="0" smtClean="0">
                <a:solidFill>
                  <a:srgbClr val="FF0000"/>
                </a:solidFill>
              </a:rPr>
              <a:t>I</a:t>
            </a:r>
            <a:r>
              <a:rPr lang="ru-RU" sz="1200" b="1" i="1" dirty="0" smtClean="0">
                <a:solidFill>
                  <a:srgbClr val="3333FF"/>
                </a:solidFill>
              </a:rPr>
              <a:t>.</a:t>
            </a:r>
            <a:r>
              <a:rPr lang="ru-RU" sz="1200" b="1" dirty="0" smtClean="0">
                <a:solidFill>
                  <a:srgbClr val="3333FF"/>
                </a:solidFill>
              </a:rPr>
              <a:t> </a:t>
            </a:r>
            <a:r>
              <a:rPr lang="ru-RU" sz="1200" b="1" i="1" dirty="0" smtClean="0">
                <a:solidFill>
                  <a:srgbClr val="3333FF"/>
                </a:solidFill>
              </a:rPr>
              <a:t>Дано (</a:t>
            </a:r>
            <a:r>
              <a:rPr lang="en-US" sz="1200" b="1" i="1" dirty="0" err="1" smtClean="0">
                <a:solidFill>
                  <a:srgbClr val="3333FF"/>
                </a:solidFill>
              </a:rPr>
              <a:t>b</a:t>
            </a:r>
            <a:r>
              <a:rPr lang="en-US" sz="1200" b="1" i="1" baseline="-25000" dirty="0" err="1" smtClean="0">
                <a:solidFill>
                  <a:srgbClr val="3333FF"/>
                </a:solidFill>
              </a:rPr>
              <a:t>n</a:t>
            </a:r>
            <a:r>
              <a:rPr lang="ru-RU" sz="1200" b="1" i="1" dirty="0" smtClean="0">
                <a:solidFill>
                  <a:srgbClr val="3333FF"/>
                </a:solidFill>
              </a:rPr>
              <a:t>) : ⅓; 1; … - геометрическая прогрессия, (</a:t>
            </a:r>
            <a:r>
              <a:rPr lang="ru-RU" sz="1200" b="1" i="1" dirty="0" err="1" smtClean="0">
                <a:solidFill>
                  <a:srgbClr val="3333FF"/>
                </a:solidFill>
              </a:rPr>
              <a:t>b</a:t>
            </a:r>
            <a:r>
              <a:rPr lang="en-US" sz="1200" b="1" i="1" baseline="-25000" dirty="0" smtClean="0">
                <a:solidFill>
                  <a:srgbClr val="3333FF"/>
                </a:solidFill>
              </a:rPr>
              <a:t>n</a:t>
            </a:r>
            <a:r>
              <a:rPr lang="ru-RU" sz="1200" b="1" i="1" dirty="0" smtClean="0">
                <a:solidFill>
                  <a:srgbClr val="3333FF"/>
                </a:solidFill>
              </a:rPr>
              <a:t>&gt;0)</a:t>
            </a:r>
            <a:endParaRPr lang="ru-RU" sz="1200" b="1" dirty="0" smtClean="0">
              <a:solidFill>
                <a:srgbClr val="3333FF"/>
              </a:solidFill>
            </a:endParaRPr>
          </a:p>
          <a:p>
            <a:r>
              <a:rPr lang="ru-RU" sz="1200" dirty="0" smtClean="0">
                <a:solidFill>
                  <a:srgbClr val="3333FF"/>
                </a:solidFill>
              </a:rPr>
              <a:t>1. </a:t>
            </a:r>
            <a:r>
              <a:rPr lang="ru-RU" sz="1200" b="1" dirty="0" smtClean="0">
                <a:solidFill>
                  <a:srgbClr val="3333FF"/>
                </a:solidFill>
              </a:rPr>
              <a:t>Найдите знаменатель прогрессии (</a:t>
            </a:r>
            <a:r>
              <a:rPr lang="en-US" sz="1200" b="1" dirty="0" smtClean="0">
                <a:solidFill>
                  <a:srgbClr val="3333FF"/>
                </a:solidFill>
              </a:rPr>
              <a:t>q</a:t>
            </a:r>
            <a:r>
              <a:rPr lang="ru-RU" sz="1200" b="1" dirty="0" smtClean="0">
                <a:solidFill>
                  <a:srgbClr val="3333FF"/>
                </a:solidFill>
              </a:rPr>
              <a:t>)</a:t>
            </a:r>
          </a:p>
          <a:p>
            <a:r>
              <a:rPr lang="ru-RU" sz="1200" b="1" dirty="0" smtClean="0">
                <a:solidFill>
                  <a:srgbClr val="3333FF"/>
                </a:solidFill>
              </a:rPr>
              <a:t>2. Найдите четвертый член прогрессии (</a:t>
            </a:r>
            <a:r>
              <a:rPr lang="en-US" sz="1200" b="1" dirty="0" smtClean="0">
                <a:solidFill>
                  <a:srgbClr val="3333FF"/>
                </a:solidFill>
              </a:rPr>
              <a:t>b</a:t>
            </a:r>
            <a:r>
              <a:rPr lang="ru-RU" sz="1200" b="1" baseline="-25000" dirty="0" smtClean="0">
                <a:solidFill>
                  <a:srgbClr val="3333FF"/>
                </a:solidFill>
              </a:rPr>
              <a:t>4</a:t>
            </a:r>
            <a:r>
              <a:rPr lang="ru-RU" sz="1200" b="1" dirty="0" smtClean="0">
                <a:solidFill>
                  <a:srgbClr val="3333FF"/>
                </a:solidFill>
              </a:rPr>
              <a:t>)</a:t>
            </a:r>
          </a:p>
          <a:p>
            <a:r>
              <a:rPr lang="ru-RU" sz="1200" b="1" dirty="0" smtClean="0">
                <a:solidFill>
                  <a:srgbClr val="3333FF"/>
                </a:solidFill>
              </a:rPr>
              <a:t>3. </a:t>
            </a:r>
            <a:r>
              <a:rPr lang="ru-RU" sz="1200" b="1" i="1" dirty="0" smtClean="0">
                <a:solidFill>
                  <a:srgbClr val="3333FF"/>
                </a:solidFill>
              </a:rPr>
              <a:t>Найти b</a:t>
            </a:r>
            <a:r>
              <a:rPr lang="ru-RU" sz="1200" b="1" i="1" baseline="-25000" dirty="0" smtClean="0">
                <a:solidFill>
                  <a:srgbClr val="3333FF"/>
                </a:solidFill>
              </a:rPr>
              <a:t>7</a:t>
            </a:r>
            <a:r>
              <a:rPr lang="ru-RU" sz="1200" b="1" i="1" dirty="0" smtClean="0">
                <a:solidFill>
                  <a:srgbClr val="3333FF"/>
                </a:solidFill>
              </a:rPr>
              <a:t> ,используя формулу n-го члена:</a:t>
            </a:r>
          </a:p>
          <a:p>
            <a:r>
              <a:rPr lang="en-US" sz="1200" b="1" i="1" dirty="0" err="1" smtClean="0">
                <a:solidFill>
                  <a:srgbClr val="3333FF"/>
                </a:solidFill>
              </a:rPr>
              <a:t>b</a:t>
            </a:r>
            <a:r>
              <a:rPr lang="en-US" sz="1200" b="1" i="1" baseline="-25000" dirty="0" err="1" smtClean="0">
                <a:solidFill>
                  <a:srgbClr val="3333FF"/>
                </a:solidFill>
              </a:rPr>
              <a:t>n</a:t>
            </a:r>
            <a:r>
              <a:rPr lang="en-US" sz="1200" b="1" i="1" dirty="0" smtClean="0">
                <a:solidFill>
                  <a:srgbClr val="3333FF"/>
                </a:solidFill>
              </a:rPr>
              <a:t>=1</a:t>
            </a:r>
            <a:r>
              <a:rPr lang="ru-RU" sz="1200" b="1" i="1" dirty="0" smtClean="0">
                <a:solidFill>
                  <a:srgbClr val="3333FF"/>
                </a:solidFill>
              </a:rPr>
              <a:t>/</a:t>
            </a:r>
            <a:r>
              <a:rPr lang="en-US" sz="1200" b="1" i="1" dirty="0" smtClean="0">
                <a:solidFill>
                  <a:srgbClr val="3333FF"/>
                </a:solidFill>
              </a:rPr>
              <a:t>3 </a:t>
            </a:r>
            <a:r>
              <a:rPr lang="en-US" sz="1200" b="1" i="1" dirty="0" smtClean="0">
                <a:solidFill>
                  <a:srgbClr val="3333FF"/>
                </a:solidFill>
                <a:latin typeface="Book Antiqua"/>
              </a:rPr>
              <a:t>.</a:t>
            </a:r>
            <a:r>
              <a:rPr lang="en-US" sz="1200" b="1" i="1" dirty="0" smtClean="0">
                <a:solidFill>
                  <a:srgbClr val="3333FF"/>
                </a:solidFill>
              </a:rPr>
              <a:t> 3</a:t>
            </a:r>
            <a:r>
              <a:rPr lang="en-US" sz="1200" b="1" i="1" baseline="30000" dirty="0" smtClean="0">
                <a:solidFill>
                  <a:srgbClr val="3333FF"/>
                </a:solidFill>
              </a:rPr>
              <a:t>n-1</a:t>
            </a:r>
            <a:endParaRPr lang="ru-RU" sz="1200" b="1" dirty="0" smtClean="0">
              <a:solidFill>
                <a:srgbClr val="3333FF"/>
              </a:solidFill>
            </a:endParaRPr>
          </a:p>
          <a:p>
            <a:r>
              <a:rPr lang="ru-RU" sz="1200" b="1" dirty="0" smtClean="0">
                <a:solidFill>
                  <a:srgbClr val="3333FF"/>
                </a:solidFill>
              </a:rPr>
              <a:t>4. Найдите сумму  четырёх первых членов прогрессии (S</a:t>
            </a:r>
            <a:r>
              <a:rPr lang="ru-RU" sz="1200" b="1" baseline="-25000" dirty="0" smtClean="0">
                <a:solidFill>
                  <a:srgbClr val="3333FF"/>
                </a:solidFill>
              </a:rPr>
              <a:t>4</a:t>
            </a:r>
            <a:r>
              <a:rPr lang="ru-RU" sz="1200" b="1" dirty="0" smtClean="0">
                <a:solidFill>
                  <a:srgbClr val="3333FF"/>
                </a:solidFill>
              </a:rPr>
              <a:t>).</a:t>
            </a:r>
          </a:p>
          <a:p>
            <a:r>
              <a:rPr lang="ru-RU" sz="1200" b="1" i="1" dirty="0" smtClean="0"/>
              <a:t> </a:t>
            </a:r>
            <a:endParaRPr lang="ru-RU" sz="1200" dirty="0" smtClean="0"/>
          </a:p>
          <a:p>
            <a:r>
              <a:rPr lang="en-US" sz="1200" i="1" dirty="0" smtClean="0">
                <a:solidFill>
                  <a:srgbClr val="FF0000"/>
                </a:solidFill>
              </a:rPr>
              <a:t>II</a:t>
            </a:r>
            <a:r>
              <a:rPr lang="ru-RU" sz="1200" b="1" i="1" dirty="0" smtClean="0">
                <a:solidFill>
                  <a:srgbClr val="002060"/>
                </a:solidFill>
              </a:rPr>
              <a:t>. Дано (</a:t>
            </a:r>
            <a:r>
              <a:rPr lang="en-US" sz="1200" b="1" i="1" dirty="0" smtClean="0">
                <a:solidFill>
                  <a:srgbClr val="002060"/>
                </a:solidFill>
              </a:rPr>
              <a:t>a</a:t>
            </a:r>
            <a:r>
              <a:rPr lang="en-US" sz="1200" b="1" i="1" baseline="-25000" dirty="0" smtClean="0">
                <a:solidFill>
                  <a:srgbClr val="002060"/>
                </a:solidFill>
              </a:rPr>
              <a:t>n</a:t>
            </a:r>
            <a:r>
              <a:rPr lang="ru-RU" sz="1200" b="1" i="1" dirty="0" smtClean="0">
                <a:solidFill>
                  <a:srgbClr val="002060"/>
                </a:solidFill>
              </a:rPr>
              <a:t>) : 10; 7; … - арифметическая прогрессия.</a:t>
            </a:r>
            <a:endParaRPr lang="ru-RU" sz="1200" dirty="0" smtClean="0">
              <a:solidFill>
                <a:srgbClr val="002060"/>
              </a:solidFill>
            </a:endParaRPr>
          </a:p>
          <a:p>
            <a:r>
              <a:rPr lang="ru-RU" sz="1200" b="1" dirty="0" smtClean="0">
                <a:solidFill>
                  <a:srgbClr val="002060"/>
                </a:solidFill>
              </a:rPr>
              <a:t>1. Найдите разность прогрессии (</a:t>
            </a:r>
            <a:r>
              <a:rPr lang="ru-RU" sz="1200" b="1" dirty="0" err="1" smtClean="0">
                <a:solidFill>
                  <a:srgbClr val="002060"/>
                </a:solidFill>
              </a:rPr>
              <a:t>d</a:t>
            </a:r>
            <a:r>
              <a:rPr lang="ru-RU" sz="1200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ru-RU" sz="1200" b="1" dirty="0" smtClean="0">
                <a:solidFill>
                  <a:srgbClr val="002060"/>
                </a:solidFill>
              </a:rPr>
              <a:t>2. Найдите десятый член прогрессии (а</a:t>
            </a:r>
            <a:r>
              <a:rPr lang="ru-RU" sz="1200" b="1" baseline="-25000" dirty="0" smtClean="0">
                <a:solidFill>
                  <a:srgbClr val="002060"/>
                </a:solidFill>
              </a:rPr>
              <a:t>10</a:t>
            </a:r>
            <a:r>
              <a:rPr lang="ru-RU" sz="1200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ru-RU" sz="1200" b="1" dirty="0" smtClean="0">
                <a:solidFill>
                  <a:srgbClr val="002060"/>
                </a:solidFill>
              </a:rPr>
              <a:t>3. Найдите сумму десяти первых членов прогрессии (</a:t>
            </a:r>
            <a:r>
              <a:rPr lang="ru-RU" b="1" dirty="0" smtClean="0">
                <a:solidFill>
                  <a:srgbClr val="002060"/>
                </a:solidFill>
              </a:rPr>
              <a:t>S</a:t>
            </a:r>
            <a:r>
              <a:rPr lang="ru-RU" b="1" baseline="-25000" dirty="0" smtClean="0">
                <a:solidFill>
                  <a:srgbClr val="002060"/>
                </a:solidFill>
              </a:rPr>
              <a:t>10</a:t>
            </a:r>
            <a:r>
              <a:rPr lang="ru-RU" b="1" dirty="0" smtClean="0">
                <a:solidFill>
                  <a:srgbClr val="002060"/>
                </a:solidFill>
              </a:rPr>
              <a:t>).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1200" b="1" i="1" dirty="0" smtClean="0">
                <a:solidFill>
                  <a:srgbClr val="FF0000"/>
                </a:solidFill>
              </a:rPr>
              <a:t>I.</a:t>
            </a:r>
            <a:r>
              <a:rPr lang="ru-RU" sz="1200" b="1" i="1" dirty="0" smtClean="0">
                <a:solidFill>
                  <a:srgbClr val="FF0000"/>
                </a:solidFill>
              </a:rPr>
              <a:t> </a:t>
            </a:r>
            <a:r>
              <a:rPr lang="ru-RU" sz="1200" b="1" i="1" dirty="0" smtClean="0">
                <a:solidFill>
                  <a:srgbClr val="3333FF"/>
                </a:solidFill>
              </a:rPr>
              <a:t>Дано (</a:t>
            </a:r>
            <a:r>
              <a:rPr lang="en-US" sz="1200" b="1" i="1" dirty="0" err="1" smtClean="0">
                <a:solidFill>
                  <a:srgbClr val="3333FF"/>
                </a:solidFill>
              </a:rPr>
              <a:t>b</a:t>
            </a:r>
            <a:r>
              <a:rPr lang="en-US" sz="1200" b="1" i="1" baseline="-25000" dirty="0" err="1" smtClean="0">
                <a:solidFill>
                  <a:srgbClr val="3333FF"/>
                </a:solidFill>
              </a:rPr>
              <a:t>n</a:t>
            </a:r>
            <a:r>
              <a:rPr lang="ru-RU" sz="1200" b="1" i="1" dirty="0" smtClean="0">
                <a:solidFill>
                  <a:srgbClr val="3333FF"/>
                </a:solidFill>
              </a:rPr>
              <a:t>): ½; 1; … - геометрическая прогрессия, (</a:t>
            </a:r>
            <a:r>
              <a:rPr lang="en-US" sz="1200" b="1" i="1" dirty="0" err="1" smtClean="0">
                <a:solidFill>
                  <a:srgbClr val="3333FF"/>
                </a:solidFill>
              </a:rPr>
              <a:t>b</a:t>
            </a:r>
            <a:r>
              <a:rPr lang="en-US" sz="1200" b="1" i="1" baseline="-25000" dirty="0" err="1" smtClean="0">
                <a:solidFill>
                  <a:srgbClr val="3333FF"/>
                </a:solidFill>
              </a:rPr>
              <a:t>n</a:t>
            </a:r>
            <a:r>
              <a:rPr lang="ru-RU" sz="1200" b="1" i="1" dirty="0" smtClean="0">
                <a:solidFill>
                  <a:srgbClr val="3333FF"/>
                </a:solidFill>
              </a:rPr>
              <a:t>&gt;0)</a:t>
            </a:r>
            <a:endParaRPr lang="ru-RU" sz="1200" b="1" dirty="0" smtClean="0">
              <a:solidFill>
                <a:srgbClr val="3333FF"/>
              </a:solidFill>
            </a:endParaRPr>
          </a:p>
          <a:p>
            <a:r>
              <a:rPr lang="ru-RU" sz="1200" b="1" dirty="0" smtClean="0">
                <a:solidFill>
                  <a:srgbClr val="3333FF"/>
                </a:solidFill>
              </a:rPr>
              <a:t>1. Найдите знаменатель прогрессии (</a:t>
            </a:r>
            <a:r>
              <a:rPr lang="ru-RU" sz="1200" b="1" dirty="0" err="1" smtClean="0">
                <a:solidFill>
                  <a:srgbClr val="3333FF"/>
                </a:solidFill>
              </a:rPr>
              <a:t>q</a:t>
            </a:r>
            <a:r>
              <a:rPr lang="ru-RU" sz="1200" b="1" dirty="0" smtClean="0">
                <a:solidFill>
                  <a:srgbClr val="3333FF"/>
                </a:solidFill>
              </a:rPr>
              <a:t>)</a:t>
            </a:r>
          </a:p>
          <a:p>
            <a:r>
              <a:rPr lang="ru-RU" sz="1200" b="1" dirty="0" smtClean="0">
                <a:solidFill>
                  <a:srgbClr val="3333FF"/>
                </a:solidFill>
              </a:rPr>
              <a:t>2. Найдите пятый член прогрессии (</a:t>
            </a:r>
            <a:r>
              <a:rPr lang="en-US" sz="1200" b="1" dirty="0" smtClean="0">
                <a:solidFill>
                  <a:srgbClr val="3333FF"/>
                </a:solidFill>
              </a:rPr>
              <a:t>b</a:t>
            </a:r>
            <a:r>
              <a:rPr lang="ru-RU" sz="1200" b="1" baseline="-25000" dirty="0" smtClean="0">
                <a:solidFill>
                  <a:srgbClr val="3333FF"/>
                </a:solidFill>
              </a:rPr>
              <a:t>5</a:t>
            </a:r>
            <a:r>
              <a:rPr lang="ru-RU" sz="1200" b="1" dirty="0" smtClean="0">
                <a:solidFill>
                  <a:srgbClr val="3333FF"/>
                </a:solidFill>
              </a:rPr>
              <a:t>)</a:t>
            </a:r>
          </a:p>
          <a:p>
            <a:r>
              <a:rPr lang="ru-RU" sz="1200" b="1" dirty="0" smtClean="0">
                <a:solidFill>
                  <a:srgbClr val="3333FF"/>
                </a:solidFill>
              </a:rPr>
              <a:t>3.</a:t>
            </a:r>
            <a:r>
              <a:rPr lang="ru-RU" sz="1200" b="1" i="1" dirty="0" smtClean="0"/>
              <a:t> </a:t>
            </a:r>
            <a:r>
              <a:rPr lang="ru-RU" sz="1200" b="1" i="1" dirty="0" smtClean="0">
                <a:solidFill>
                  <a:srgbClr val="3333FF"/>
                </a:solidFill>
              </a:rPr>
              <a:t>Найти b</a:t>
            </a:r>
            <a:r>
              <a:rPr lang="ru-RU" sz="1200" b="1" i="1" baseline="-25000" dirty="0" smtClean="0">
                <a:solidFill>
                  <a:srgbClr val="3333FF"/>
                </a:solidFill>
              </a:rPr>
              <a:t>7</a:t>
            </a:r>
            <a:r>
              <a:rPr lang="ru-RU" sz="1200" b="1" i="1" dirty="0" smtClean="0">
                <a:solidFill>
                  <a:srgbClr val="3333FF"/>
                </a:solidFill>
              </a:rPr>
              <a:t> , используя формулу n-го члена:  </a:t>
            </a:r>
            <a:endParaRPr lang="ru-RU" sz="1200" b="1" dirty="0" smtClean="0">
              <a:solidFill>
                <a:srgbClr val="3333FF"/>
              </a:solidFill>
            </a:endParaRPr>
          </a:p>
          <a:p>
            <a:r>
              <a:rPr lang="en-US" sz="1200" b="1" i="1" dirty="0" err="1" smtClean="0">
                <a:solidFill>
                  <a:srgbClr val="3333FF"/>
                </a:solidFill>
              </a:rPr>
              <a:t>b</a:t>
            </a:r>
            <a:r>
              <a:rPr lang="en-US" sz="1200" b="1" i="1" baseline="-25000" dirty="0" err="1" smtClean="0">
                <a:solidFill>
                  <a:srgbClr val="3333FF"/>
                </a:solidFill>
              </a:rPr>
              <a:t>n</a:t>
            </a:r>
            <a:r>
              <a:rPr lang="ru-RU" sz="1200" b="1" i="1" dirty="0" smtClean="0">
                <a:solidFill>
                  <a:srgbClr val="3333FF"/>
                </a:solidFill>
              </a:rPr>
              <a:t>=1/2 </a:t>
            </a:r>
            <a:r>
              <a:rPr lang="ru-RU" sz="1200" b="1" i="1" dirty="0" smtClean="0">
                <a:solidFill>
                  <a:srgbClr val="3333FF"/>
                </a:solidFill>
                <a:latin typeface="Book Antiqua"/>
              </a:rPr>
              <a:t>·</a:t>
            </a:r>
            <a:r>
              <a:rPr lang="ru-RU" sz="1200" b="1" i="1" dirty="0" smtClean="0">
                <a:solidFill>
                  <a:srgbClr val="3333FF"/>
                </a:solidFill>
              </a:rPr>
              <a:t>  2</a:t>
            </a:r>
            <a:r>
              <a:rPr lang="en-US" sz="1200" b="1" i="1" baseline="30000" dirty="0" smtClean="0">
                <a:solidFill>
                  <a:srgbClr val="3333FF"/>
                </a:solidFill>
              </a:rPr>
              <a:t>n</a:t>
            </a:r>
            <a:r>
              <a:rPr lang="ru-RU" sz="1200" b="1" i="1" baseline="30000" dirty="0" smtClean="0">
                <a:solidFill>
                  <a:srgbClr val="3333FF"/>
                </a:solidFill>
              </a:rPr>
              <a:t>-1</a:t>
            </a:r>
            <a:endParaRPr lang="ru-RU" sz="1200" b="1" dirty="0" smtClean="0">
              <a:solidFill>
                <a:srgbClr val="3333FF"/>
              </a:solidFill>
            </a:endParaRPr>
          </a:p>
          <a:p>
            <a:r>
              <a:rPr lang="ru-RU" sz="1200" b="1" dirty="0" smtClean="0">
                <a:solidFill>
                  <a:srgbClr val="3333FF"/>
                </a:solidFill>
              </a:rPr>
              <a:t>4. Найдите сумму пяти первых членов прогрессии (</a:t>
            </a:r>
            <a:r>
              <a:rPr lang="en-US" sz="1200" b="1" dirty="0" smtClean="0">
                <a:solidFill>
                  <a:srgbClr val="3333FF"/>
                </a:solidFill>
              </a:rPr>
              <a:t>S</a:t>
            </a:r>
            <a:r>
              <a:rPr lang="ru-RU" sz="1200" b="1" baseline="-25000" dirty="0" smtClean="0">
                <a:solidFill>
                  <a:srgbClr val="3333FF"/>
                </a:solidFill>
              </a:rPr>
              <a:t>5</a:t>
            </a:r>
            <a:r>
              <a:rPr lang="ru-RU" sz="1200" b="1" dirty="0" smtClean="0">
                <a:solidFill>
                  <a:srgbClr val="3333FF"/>
                </a:solidFill>
              </a:rPr>
              <a:t>) </a:t>
            </a:r>
          </a:p>
          <a:p>
            <a:r>
              <a:rPr lang="ru-RU" sz="1200" dirty="0" smtClean="0"/>
              <a:t> </a:t>
            </a:r>
          </a:p>
          <a:p>
            <a:r>
              <a:rPr lang="en-US" sz="1200" i="1" dirty="0" smtClean="0">
                <a:solidFill>
                  <a:srgbClr val="FF0000"/>
                </a:solidFill>
              </a:rPr>
              <a:t>II</a:t>
            </a:r>
            <a:r>
              <a:rPr lang="ru-RU" sz="1200" i="1" dirty="0" smtClean="0">
                <a:solidFill>
                  <a:srgbClr val="002060"/>
                </a:solidFill>
              </a:rPr>
              <a:t>. </a:t>
            </a:r>
            <a:r>
              <a:rPr lang="ru-RU" sz="1200" b="1" i="1" dirty="0" smtClean="0">
                <a:solidFill>
                  <a:srgbClr val="002060"/>
                </a:solidFill>
              </a:rPr>
              <a:t>Дано (</a:t>
            </a:r>
            <a:r>
              <a:rPr lang="en-US" sz="1200" b="1" i="1" dirty="0" smtClean="0">
                <a:solidFill>
                  <a:srgbClr val="002060"/>
                </a:solidFill>
              </a:rPr>
              <a:t>a</a:t>
            </a:r>
            <a:r>
              <a:rPr lang="en-US" sz="1200" b="1" i="1" baseline="-25000" dirty="0" smtClean="0">
                <a:solidFill>
                  <a:srgbClr val="002060"/>
                </a:solidFill>
              </a:rPr>
              <a:t>n</a:t>
            </a:r>
            <a:r>
              <a:rPr lang="ru-RU" sz="1200" b="1" i="1" dirty="0" smtClean="0">
                <a:solidFill>
                  <a:srgbClr val="002060"/>
                </a:solidFill>
              </a:rPr>
              <a:t>): 15; 10; … - арифметическая прогрессия.</a:t>
            </a:r>
            <a:endParaRPr lang="ru-RU" sz="1200" b="1" dirty="0" smtClean="0">
              <a:solidFill>
                <a:srgbClr val="002060"/>
              </a:solidFill>
            </a:endParaRPr>
          </a:p>
          <a:p>
            <a:r>
              <a:rPr lang="ru-RU" sz="1200" b="1" dirty="0" smtClean="0">
                <a:solidFill>
                  <a:srgbClr val="002060"/>
                </a:solidFill>
              </a:rPr>
              <a:t>1. Найдите разность прогрессии (</a:t>
            </a:r>
            <a:r>
              <a:rPr lang="ru-RU" sz="1200" b="1" dirty="0" err="1" smtClean="0">
                <a:solidFill>
                  <a:srgbClr val="002060"/>
                </a:solidFill>
              </a:rPr>
              <a:t>d</a:t>
            </a:r>
            <a:r>
              <a:rPr lang="ru-RU" sz="1200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ru-RU" sz="1200" b="1" dirty="0" smtClean="0">
                <a:solidFill>
                  <a:srgbClr val="002060"/>
                </a:solidFill>
              </a:rPr>
              <a:t>2. Найдите двенадцатый член прогрессии (а</a:t>
            </a:r>
            <a:r>
              <a:rPr lang="ru-RU" sz="1200" b="1" baseline="-25000" dirty="0" smtClean="0">
                <a:solidFill>
                  <a:srgbClr val="002060"/>
                </a:solidFill>
              </a:rPr>
              <a:t>12</a:t>
            </a:r>
            <a:r>
              <a:rPr lang="ru-RU" sz="1200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ru-RU" sz="1200" b="1" dirty="0" smtClean="0">
                <a:solidFill>
                  <a:srgbClr val="002060"/>
                </a:solidFill>
              </a:rPr>
              <a:t>3. Найдите сумму  двенадцати первых членов прогрессии </a:t>
            </a:r>
            <a:r>
              <a:rPr lang="ru-RU" b="1" dirty="0" smtClean="0">
                <a:solidFill>
                  <a:srgbClr val="002060"/>
                </a:solidFill>
              </a:rPr>
              <a:t>(</a:t>
            </a:r>
            <a:r>
              <a:rPr lang="en-US" b="1" dirty="0" smtClean="0">
                <a:solidFill>
                  <a:srgbClr val="002060"/>
                </a:solidFill>
              </a:rPr>
              <a:t>S</a:t>
            </a:r>
            <a:r>
              <a:rPr lang="ru-RU" b="1" baseline="-25000" dirty="0" smtClean="0">
                <a:solidFill>
                  <a:srgbClr val="002060"/>
                </a:solidFill>
              </a:rPr>
              <a:t>12</a:t>
            </a:r>
            <a:r>
              <a:rPr lang="ru-RU" b="1" dirty="0" smtClean="0">
                <a:solidFill>
                  <a:srgbClr val="002060"/>
                </a:solidFill>
              </a:rPr>
              <a:t>)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ru-RU" sz="5400" b="1" i="1" dirty="0" smtClean="0">
                <a:solidFill>
                  <a:srgbClr val="FF00FF"/>
                </a:solidFill>
              </a:rPr>
              <a:t>     Ключ к расшифровке: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en-US" dirty="0" smtClean="0"/>
              <a:t>I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en-US" dirty="0" smtClean="0"/>
              <a:t>II</a:t>
            </a:r>
            <a:r>
              <a:rPr lang="ru-RU" dirty="0" smtClean="0"/>
              <a:t> вариант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214282" y="2500306"/>
          <a:ext cx="4040190" cy="1935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170"/>
                <a:gridCol w="494400"/>
                <a:gridCol w="659940"/>
                <a:gridCol w="577170"/>
                <a:gridCol w="577170"/>
                <a:gridCol w="577170"/>
                <a:gridCol w="57717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ru-RU" sz="1800" b="1" i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1/3</a:t>
                      </a:r>
                      <a:endParaRPr kumimoji="0"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-17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-3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-35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72122"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643438" y="2500307"/>
          <a:ext cx="4041772" cy="1928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96"/>
                <a:gridCol w="577396"/>
                <a:gridCol w="577396"/>
                <a:gridCol w="577396"/>
                <a:gridCol w="577396"/>
                <a:gridCol w="470606"/>
                <a:gridCol w="684186"/>
              </a:tblGrid>
              <a:tr h="1422485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15 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1/2</a:t>
                      </a:r>
                      <a:endParaRPr kumimoji="0"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-150</a:t>
                      </a:r>
                      <a:endParaRPr lang="ru-RU" dirty="0"/>
                    </a:p>
                  </a:txBody>
                  <a:tcPr/>
                </a:tc>
              </a:tr>
              <a:tr h="506340"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Ё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2" y="4929198"/>
          <a:ext cx="39290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273"/>
                <a:gridCol w="982273"/>
                <a:gridCol w="982273"/>
                <a:gridCol w="98227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643438" y="4929198"/>
          <a:ext cx="407196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992"/>
                <a:gridCol w="1017992"/>
                <a:gridCol w="1017992"/>
                <a:gridCol w="1017992"/>
              </a:tblGrid>
              <a:tr h="294322"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214414" y="5572140"/>
          <a:ext cx="292895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319"/>
                <a:gridCol w="976319"/>
                <a:gridCol w="97631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643439" y="5572140"/>
          <a:ext cx="30718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944"/>
                <a:gridCol w="1023944"/>
                <a:gridCol w="10239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Ё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4160" name="Group 32"/>
          <p:cNvGraphicFramePr>
            <a:graphicFrameLocks noGrp="1"/>
          </p:cNvGraphicFramePr>
          <p:nvPr/>
        </p:nvGraphicFramePr>
        <p:xfrm>
          <a:off x="504825" y="528638"/>
          <a:ext cx="8135938" cy="5938204"/>
        </p:xfrm>
        <a:graphic>
          <a:graphicData uri="http://schemas.openxmlformats.org/drawingml/2006/table">
            <a:tbl>
              <a:tblPr/>
              <a:tblGrid>
                <a:gridCol w="5784850"/>
                <a:gridCol w="2351088"/>
              </a:tblGrid>
              <a:tr h="1185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Этапы: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баллов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Прогнозируемая оценка по теме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Проверка теории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  <a:p>
                      <a:endParaRPr lang="ru-RU" dirty="0"/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Экспресс - опрос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Тест – прогноз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IV.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Дополнительные баллы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баллов за урок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за урок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519363" y="620713"/>
            <a:ext cx="6624637" cy="10795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i="1" dirty="0" err="1" smtClean="0">
                <a:solidFill>
                  <a:srgbClr val="FF00FF"/>
                </a:solidFill>
              </a:rPr>
              <a:t>Прогрессио</a:t>
            </a:r>
            <a:r>
              <a:rPr lang="ru-RU" sz="4800" b="1" i="1" dirty="0" smtClean="0">
                <a:solidFill>
                  <a:srgbClr val="FF00FF"/>
                </a:solidFill>
              </a:rPr>
              <a:t> –</a:t>
            </a:r>
            <a:r>
              <a:rPr lang="ru-RU" sz="4800" b="1" i="1" dirty="0" smtClean="0"/>
              <a:t> это движение вперед!</a:t>
            </a:r>
            <a:r>
              <a:rPr lang="ru-RU" sz="1800" i="1" dirty="0" smtClean="0"/>
              <a:t>     </a:t>
            </a:r>
            <a:r>
              <a:rPr lang="ru-RU" sz="1800" dirty="0" smtClean="0"/>
              <a:t>                                                       </a:t>
            </a:r>
            <a:endParaRPr lang="ru-RU" sz="6000" dirty="0" smtClean="0">
              <a:latin typeface="Bodoni MT Black" pitchFamily="18" charset="0"/>
            </a:endParaRPr>
          </a:p>
        </p:txBody>
      </p:sp>
      <p:sp>
        <p:nvSpPr>
          <p:cNvPr id="22531" name="Rectangle 10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3463" y="2708275"/>
            <a:ext cx="3030537" cy="2016125"/>
          </a:xfrm>
        </p:spPr>
        <p:txBody>
          <a:bodyPr/>
          <a:lstStyle/>
          <a:p>
            <a:pPr eaLnBrk="1" hangingPunct="1">
              <a:defRPr/>
            </a:pPr>
            <a:endParaRPr lang="ru-RU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</a:rPr>
              <a:t>-  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Bodoni MT Condensed" pitchFamily="18" charset="0"/>
              </a:rPr>
              <a:t>будешь как я!</a:t>
            </a:r>
          </a:p>
        </p:txBody>
      </p:sp>
      <p:pic>
        <p:nvPicPr>
          <p:cNvPr id="5" name="Рисунок 4" descr="untitled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71744"/>
            <a:ext cx="5286380" cy="42862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0"/>
          </a:effectLst>
        </p:spPr>
      </p:pic>
      <p:sp>
        <p:nvSpPr>
          <p:cNvPr id="6" name="TextBox 5"/>
          <p:cNvSpPr txBox="1"/>
          <p:nvPr/>
        </p:nvSpPr>
        <p:spPr>
          <a:xfrm>
            <a:off x="2000232" y="2071678"/>
            <a:ext cx="5349285" cy="5355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i="1" dirty="0">
                <a:solidFill>
                  <a:schemeClr val="accent4">
                    <a:lumMod val="75000"/>
                  </a:schemeClr>
                </a:solidFill>
              </a:rPr>
              <a:t>Не будешь учиться 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</a:rPr>
              <a:t>-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 eaLnBrk="1" hangingPunct="1"/>
            <a:r>
              <a:rPr lang="ru-RU" b="1" i="1" dirty="0" smtClean="0">
                <a:solidFill>
                  <a:srgbClr val="FF00FF"/>
                </a:solidFill>
              </a:rPr>
              <a:t>Из истории: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4005263"/>
            <a:ext cx="8075612" cy="245586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5</a:t>
            </a:r>
            <a:r>
              <a:rPr lang="ru-RU" sz="2400" dirty="0" smtClean="0"/>
              <a:t> </a:t>
            </a:r>
            <a:r>
              <a:rPr lang="ru-RU" sz="2400" i="1" dirty="0" smtClean="0">
                <a:solidFill>
                  <a:srgbClr val="3333FF"/>
                </a:solidFill>
              </a:rPr>
              <a:t>век до н.э. – древние греки знают формулы суммы натуральных  и четных натуральных последовательных чисел.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i="1" dirty="0" smtClean="0">
                <a:solidFill>
                  <a:srgbClr val="FF0000"/>
                </a:solidFill>
              </a:rPr>
              <a:t>5</a:t>
            </a:r>
            <a:r>
              <a:rPr lang="ru-RU" sz="2400" i="1" dirty="0" smtClean="0">
                <a:solidFill>
                  <a:srgbClr val="3333FF"/>
                </a:solidFill>
              </a:rPr>
              <a:t> век н.э. – в Китае и Индии ученые знают формулу </a:t>
            </a:r>
            <a:r>
              <a:rPr lang="en-US" sz="2400" i="1" dirty="0" smtClean="0">
                <a:solidFill>
                  <a:srgbClr val="3333FF"/>
                </a:solidFill>
              </a:rPr>
              <a:t>n</a:t>
            </a:r>
            <a:r>
              <a:rPr lang="ru-RU" sz="2400" i="1" dirty="0" smtClean="0">
                <a:solidFill>
                  <a:srgbClr val="3333FF"/>
                </a:solidFill>
              </a:rPr>
              <a:t>-го члена и суммы </a:t>
            </a:r>
            <a:r>
              <a:rPr lang="en-US" sz="2400" i="1" dirty="0" smtClean="0">
                <a:solidFill>
                  <a:srgbClr val="3333FF"/>
                </a:solidFill>
              </a:rPr>
              <a:t>n</a:t>
            </a:r>
            <a:r>
              <a:rPr lang="ru-RU" sz="2400" i="1" dirty="0" smtClean="0">
                <a:solidFill>
                  <a:srgbClr val="3333FF"/>
                </a:solidFill>
              </a:rPr>
              <a:t> - первых членов арифметической прогрессии.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i="1" dirty="0" smtClean="0">
                <a:solidFill>
                  <a:srgbClr val="3333FF"/>
                </a:solidFill>
              </a:rPr>
              <a:t>Упоминание о геометрической прогрессии в легенде об изобретателе шахмат.  </a:t>
            </a:r>
          </a:p>
        </p:txBody>
      </p:sp>
      <p:pic>
        <p:nvPicPr>
          <p:cNvPr id="25609" name="Picture 9" descr="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42910" y="1643050"/>
            <a:ext cx="1760537" cy="2089150"/>
          </a:xfrm>
          <a:ln w="190500" cap="sq">
            <a:solidFill>
              <a:srgbClr val="C8C6BD"/>
            </a:solidFill>
          </a:ln>
          <a:effectLst>
            <a:outerShdw blurRad="254000" algn="bl" rotWithShape="0">
              <a:srgbClr val="000000">
                <a:alpha val="43000"/>
              </a:srgbClr>
            </a:outerShdw>
            <a:reflection blurRad="6350" stA="50000" endA="300" endPos="90000" dist="50800" dir="5400000" sy="-100000" algn="bl" rotWithShape="0"/>
          </a:effectLst>
          <a:scene3d>
            <a:camera prst="perspectiveContrastingRightFacing"/>
            <a:lightRig rig="threePt" dir="t">
              <a:rot lat="0" lon="0" rev="2100000"/>
            </a:lightRig>
          </a:scene3d>
          <a:sp3d extrusionH="25400">
            <a:bevelT w="304800" h="152400"/>
            <a:extrusionClr>
              <a:srgbClr val="000000"/>
            </a:extrusionClr>
          </a:sp3d>
        </p:spPr>
      </p:pic>
      <p:pic>
        <p:nvPicPr>
          <p:cNvPr id="25611" name="Picture 11" descr="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6429388" y="1714488"/>
            <a:ext cx="2016125" cy="2016125"/>
          </a:xfrm>
          <a:ln w="190500" cap="sq">
            <a:solidFill>
              <a:srgbClr val="C8C6BD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HeroicExtremeLeftFacing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0"/>
            <a:ext cx="8786842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lvl="8"/>
            <a:r>
              <a:rPr lang="ru-RU" sz="3600" b="1" i="1" dirty="0" smtClean="0">
                <a:solidFill>
                  <a:srgbClr val="FF00FF"/>
                </a:solidFill>
              </a:rPr>
              <a:t>На  шахматной  доске - 64  клетки</a:t>
            </a:r>
            <a:r>
              <a:rPr lang="ru-RU" sz="3600" i="1" dirty="0" smtClean="0">
                <a:solidFill>
                  <a:srgbClr val="FF00FF"/>
                </a:solidFill>
              </a:rPr>
              <a:t>.</a:t>
            </a:r>
          </a:p>
        </p:txBody>
      </p:sp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500034" y="1428736"/>
            <a:ext cx="842968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Изобретатель попросил царя выдать ему за первую клетку шахматной доски одно пшеничное зерно, за вторую - два, за третью ещё в два раза больше и так далее .Сколько всего зёрен должен был выдать царь изобретателю?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572141"/>
            <a:ext cx="8858280" cy="217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FF"/>
                </a:solidFill>
              </a:rPr>
              <a:t>Составьте выражение для нахождения  общего количества зёрен.</a:t>
            </a:r>
            <a:r>
              <a:rPr lang="ru-RU" sz="2800" i="1" dirty="0" smtClean="0"/>
              <a:t> </a:t>
            </a:r>
            <a:r>
              <a:rPr lang="ru-RU" sz="2800" b="1" i="1" dirty="0" smtClean="0">
                <a:solidFill>
                  <a:srgbClr val="FF00FF"/>
                </a:solidFill>
              </a:rPr>
              <a:t>О какой прогрессии идёт речь?</a:t>
            </a:r>
            <a:endParaRPr lang="ru-RU" sz="2800" b="1" dirty="0" smtClean="0">
              <a:solidFill>
                <a:srgbClr val="FF00FF"/>
              </a:solidFill>
            </a:endParaRPr>
          </a:p>
          <a:p>
            <a:endParaRPr lang="ru-RU" sz="2800" b="1" dirty="0" smtClean="0">
              <a:solidFill>
                <a:srgbClr val="FF00FF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2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0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500042"/>
            <a:ext cx="8050213" cy="1368425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 eaLnBrk="1" hangingPunct="1"/>
            <a:r>
              <a:rPr lang="ru-RU" sz="4000" dirty="0" smtClean="0"/>
              <a:t>    </a:t>
            </a:r>
            <a:r>
              <a:rPr lang="ru-RU" sz="4000" b="1" i="1" dirty="0" smtClean="0">
                <a:solidFill>
                  <a:srgbClr val="FF00FF"/>
                </a:solidFill>
              </a:rPr>
              <a:t>Сколько же зерен попросил изобретатель шахмат у царя?</a:t>
            </a:r>
          </a:p>
        </p:txBody>
      </p:sp>
      <p:sp>
        <p:nvSpPr>
          <p:cNvPr id="240671" name="Rectangle 31"/>
          <p:cNvSpPr>
            <a:spLocks noGrp="1" noChangeArrowheads="1"/>
          </p:cNvSpPr>
          <p:nvPr>
            <p:ph type="body" idx="4294967295"/>
          </p:nvPr>
        </p:nvSpPr>
        <p:spPr>
          <a:xfrm>
            <a:off x="2627313" y="4000504"/>
            <a:ext cx="6516687" cy="1574800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4000" i="1" u="sng" dirty="0" smtClean="0">
                <a:solidFill>
                  <a:srgbClr val="FF00FF"/>
                </a:solidFill>
              </a:rPr>
              <a:t>Ответ :</a:t>
            </a:r>
            <a:r>
              <a:rPr lang="ru-RU" sz="4000" dirty="0" smtClean="0">
                <a:solidFill>
                  <a:srgbClr val="3333FF"/>
                </a:solidFill>
              </a:rPr>
              <a:t> </a:t>
            </a:r>
            <a:r>
              <a:rPr lang="ru-RU" sz="4000" i="1" dirty="0" smtClean="0">
                <a:solidFill>
                  <a:srgbClr val="3333FF"/>
                </a:solidFill>
              </a:rPr>
              <a:t>18 квинтиллионов 500 квадриллионов или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4000" dirty="0" smtClean="0">
                <a:solidFill>
                  <a:srgbClr val="FF00FF"/>
                </a:solidFill>
              </a:rPr>
              <a:t>18446744073709551615.</a:t>
            </a:r>
            <a:r>
              <a:rPr lang="ru-RU" dirty="0" smtClean="0">
                <a:solidFill>
                  <a:srgbClr val="FF00FF"/>
                </a:solidFill>
              </a:rPr>
              <a:t> </a:t>
            </a:r>
            <a:endParaRPr lang="ru-RU" sz="2400" dirty="0" smtClean="0">
              <a:solidFill>
                <a:srgbClr val="FF00FF"/>
              </a:solidFill>
            </a:endParaRPr>
          </a:p>
        </p:txBody>
      </p:sp>
      <p:sp>
        <p:nvSpPr>
          <p:cNvPr id="2053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40672" name="Object 32"/>
          <p:cNvGraphicFramePr>
            <a:graphicFrameLocks noChangeAspect="1"/>
          </p:cNvGraphicFramePr>
          <p:nvPr/>
        </p:nvGraphicFramePr>
        <p:xfrm>
          <a:off x="574675" y="2928934"/>
          <a:ext cx="8569325" cy="1000133"/>
        </p:xfrm>
        <a:graphic>
          <a:graphicData uri="http://schemas.openxmlformats.org/presentationml/2006/ole">
            <p:oleObj spid="_x0000_s2050" name="Формула" r:id="rId4" imgW="1511300" imgH="241300" progId="Equation.3">
              <p:embed/>
            </p:oleObj>
          </a:graphicData>
        </a:graphic>
      </p:graphicFrame>
      <p:pic>
        <p:nvPicPr>
          <p:cNvPr id="2054" name="Picture 35" descr="легенда о создателе шахмат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388" y="3860800"/>
            <a:ext cx="2413000" cy="2801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1" y="1428736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800" i="1" dirty="0" smtClean="0">
                <a:solidFill>
                  <a:schemeClr val="bg2">
                    <a:lumMod val="25000"/>
                  </a:schemeClr>
                </a:solidFill>
              </a:rPr>
              <a:t>Составим геом.прогрессию:  1,2,4,8,…,b</a:t>
            </a:r>
            <a:r>
              <a:rPr lang="ru-RU" sz="2800" i="1" baseline="-25000" dirty="0" smtClean="0">
                <a:solidFill>
                  <a:schemeClr val="bg2">
                    <a:lumMod val="25000"/>
                  </a:schemeClr>
                </a:solidFill>
              </a:rPr>
              <a:t>64</a:t>
            </a:r>
            <a:r>
              <a:rPr lang="ru-RU" sz="2800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3200" i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r>
              <a:rPr lang="en-US" sz="3200" i="1" baseline="-25000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sz="3200" i="1" dirty="0" smtClean="0">
                <a:solidFill>
                  <a:schemeClr val="bg2">
                    <a:lumMod val="25000"/>
                  </a:schemeClr>
                </a:solidFill>
              </a:rPr>
              <a:t>=1 </a:t>
            </a:r>
            <a:r>
              <a:rPr lang="ru-RU" sz="3200" i="1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  <a:r>
              <a:rPr lang="en-US" sz="3200" i="1" dirty="0" smtClean="0">
                <a:solidFill>
                  <a:schemeClr val="bg2">
                    <a:lumMod val="25000"/>
                  </a:schemeClr>
                </a:solidFill>
              </a:rPr>
              <a:t>   q=2 </a:t>
            </a:r>
            <a:r>
              <a:rPr lang="ru-RU" sz="32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3200" i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r>
              <a:rPr lang="en-US" sz="3200" i="1" baseline="-25000" dirty="0" smtClean="0">
                <a:solidFill>
                  <a:schemeClr val="bg2">
                    <a:lumMod val="25000"/>
                  </a:schemeClr>
                </a:solidFill>
              </a:rPr>
              <a:t>64</a:t>
            </a:r>
            <a:r>
              <a:rPr lang="en-US" sz="3200" i="1" dirty="0" smtClean="0">
                <a:solidFill>
                  <a:schemeClr val="bg2">
                    <a:lumMod val="25000"/>
                  </a:schemeClr>
                </a:solidFill>
              </a:rPr>
              <a:t>=?</a:t>
            </a:r>
            <a:r>
              <a:rPr lang="ru-RU" sz="32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3200" i="1" dirty="0" smtClean="0">
                <a:solidFill>
                  <a:schemeClr val="bg2">
                    <a:lumMod val="25000"/>
                  </a:schemeClr>
                </a:solidFill>
              </a:rPr>
              <a:t> S</a:t>
            </a:r>
            <a:r>
              <a:rPr lang="ru-RU" sz="3200" i="1" baseline="-25000" dirty="0" smtClean="0">
                <a:solidFill>
                  <a:schemeClr val="bg2">
                    <a:lumMod val="25000"/>
                  </a:schemeClr>
                </a:solidFill>
              </a:rPr>
              <a:t>64</a:t>
            </a:r>
            <a:r>
              <a:rPr lang="ru-RU" sz="3200" i="1" dirty="0" smtClean="0">
                <a:solidFill>
                  <a:schemeClr val="bg2">
                    <a:lumMod val="25000"/>
                  </a:schemeClr>
                </a:solidFill>
              </a:rPr>
              <a:t>=?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0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0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406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071546"/>
            <a:ext cx="8143932" cy="42534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rgbClr val="FF00FF"/>
                </a:solidFill>
              </a:rPr>
              <a:t>1.</a:t>
            </a:r>
            <a:r>
              <a:rPr lang="ru-RU" sz="3600" i="1" dirty="0" smtClean="0">
                <a:solidFill>
                  <a:srgbClr val="3333FF"/>
                </a:solidFill>
              </a:rPr>
              <a:t>Квадриллион  -  это число</a:t>
            </a:r>
            <a:r>
              <a:rPr lang="ru-RU" sz="3600" i="1" dirty="0" smtClean="0"/>
              <a:t>  </a:t>
            </a:r>
            <a:r>
              <a:rPr lang="ru-RU" sz="3600" b="1" i="1" dirty="0" smtClean="0">
                <a:solidFill>
                  <a:srgbClr val="FF3300"/>
                </a:solidFill>
              </a:rPr>
              <a:t>10</a:t>
            </a:r>
            <a:r>
              <a:rPr lang="ru-RU" sz="3600" b="1" i="1" baseline="30000" dirty="0" smtClean="0">
                <a:solidFill>
                  <a:srgbClr val="FF3300"/>
                </a:solidFill>
              </a:rPr>
              <a:t>15</a:t>
            </a:r>
            <a:r>
              <a:rPr lang="ru-RU" sz="3600" b="1" i="1" dirty="0" smtClean="0">
                <a:solidFill>
                  <a:srgbClr val="FF3300"/>
                </a:solidFill>
              </a:rPr>
              <a:t> </a:t>
            </a:r>
          </a:p>
          <a:p>
            <a:pPr>
              <a:buNone/>
            </a:pPr>
            <a:r>
              <a:rPr lang="ru-RU" sz="3600" i="1" dirty="0" smtClean="0">
                <a:solidFill>
                  <a:srgbClr val="3333FF"/>
                </a:solidFill>
              </a:rPr>
              <a:t>В некоторых </a:t>
            </a:r>
            <a:r>
              <a:rPr lang="ru-RU" sz="3600" i="1" dirty="0" err="1" smtClean="0">
                <a:solidFill>
                  <a:srgbClr val="3333FF"/>
                </a:solidFill>
              </a:rPr>
              <a:t>странах-это</a:t>
            </a:r>
            <a:r>
              <a:rPr lang="ru-RU" sz="3600" i="1" dirty="0" smtClean="0">
                <a:solidFill>
                  <a:srgbClr val="3333FF"/>
                </a:solidFill>
              </a:rPr>
              <a:t> число</a:t>
            </a:r>
            <a:r>
              <a:rPr lang="ru-RU" sz="3600" i="1" dirty="0" smtClean="0"/>
              <a:t> </a:t>
            </a:r>
            <a:r>
              <a:rPr lang="ru-RU" sz="3600" b="1" i="1" dirty="0" smtClean="0">
                <a:solidFill>
                  <a:srgbClr val="FF0000"/>
                </a:solidFill>
              </a:rPr>
              <a:t>10</a:t>
            </a:r>
            <a:r>
              <a:rPr lang="ru-RU" sz="3600" b="1" i="1" baseline="30000" dirty="0" smtClean="0">
                <a:solidFill>
                  <a:srgbClr val="FF0000"/>
                </a:solidFill>
              </a:rPr>
              <a:t>24</a:t>
            </a:r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FF"/>
                </a:solidFill>
              </a:rPr>
              <a:t>2.</a:t>
            </a:r>
            <a:r>
              <a:rPr lang="ru-RU" sz="3600" i="1" dirty="0" smtClean="0">
                <a:solidFill>
                  <a:srgbClr val="3333FF"/>
                </a:solidFill>
              </a:rPr>
              <a:t>Квинтиллион  -   это число</a:t>
            </a:r>
            <a:r>
              <a:rPr lang="ru-RU" sz="3600" i="1" dirty="0" smtClean="0"/>
              <a:t> </a:t>
            </a:r>
            <a:r>
              <a:rPr lang="ru-RU" sz="3600" b="1" i="1" dirty="0" smtClean="0">
                <a:solidFill>
                  <a:srgbClr val="FF0066"/>
                </a:solidFill>
              </a:rPr>
              <a:t>10</a:t>
            </a:r>
            <a:r>
              <a:rPr lang="ru-RU" sz="3600" b="1" i="1" baseline="30000" dirty="0" smtClean="0">
                <a:solidFill>
                  <a:srgbClr val="FF0066"/>
                </a:solidFill>
              </a:rPr>
              <a:t>18</a:t>
            </a:r>
          </a:p>
          <a:p>
            <a:pPr>
              <a:buNone/>
            </a:pPr>
            <a:r>
              <a:rPr lang="ru-RU" sz="3600" i="1" dirty="0" smtClean="0">
                <a:solidFill>
                  <a:srgbClr val="3333FF"/>
                </a:solidFill>
              </a:rPr>
              <a:t>В некоторых </a:t>
            </a:r>
            <a:r>
              <a:rPr lang="ru-RU" sz="3600" i="1" dirty="0" err="1" smtClean="0">
                <a:solidFill>
                  <a:srgbClr val="3333FF"/>
                </a:solidFill>
              </a:rPr>
              <a:t>странах-это</a:t>
            </a:r>
            <a:r>
              <a:rPr lang="ru-RU" sz="3600" i="1" dirty="0" smtClean="0">
                <a:solidFill>
                  <a:srgbClr val="3333FF"/>
                </a:solidFill>
              </a:rPr>
              <a:t> число</a:t>
            </a:r>
            <a:r>
              <a:rPr lang="ru-RU" sz="3600" i="1" dirty="0" smtClean="0"/>
              <a:t> </a:t>
            </a:r>
            <a:r>
              <a:rPr lang="ru-RU" sz="3600" b="1" i="1" dirty="0" smtClean="0">
                <a:solidFill>
                  <a:srgbClr val="FF3300"/>
                </a:solidFill>
              </a:rPr>
              <a:t>10</a:t>
            </a:r>
            <a:r>
              <a:rPr lang="ru-RU" sz="3600" b="1" i="1" baseline="30000" dirty="0" smtClean="0">
                <a:solidFill>
                  <a:srgbClr val="FF3300"/>
                </a:solidFill>
              </a:rPr>
              <a:t>30</a:t>
            </a:r>
            <a:endParaRPr lang="ru-RU" sz="3600" b="1" dirty="0" smtClean="0">
              <a:solidFill>
                <a:srgbClr val="FF3300"/>
              </a:solidFill>
            </a:endParaRPr>
          </a:p>
          <a:p>
            <a:endParaRPr lang="ru-RU" sz="3600" i="1" dirty="0" smtClean="0">
              <a:solidFill>
                <a:srgbClr val="3333FF"/>
              </a:solidFill>
            </a:endParaRPr>
          </a:p>
          <a:p>
            <a:pPr>
              <a:buNone/>
            </a:pPr>
            <a:endParaRPr lang="ru-RU" i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1925" name="Group 85"/>
          <p:cNvGraphicFramePr>
            <a:graphicFrameLocks noGrp="1"/>
          </p:cNvGraphicFramePr>
          <p:nvPr/>
        </p:nvGraphicFramePr>
        <p:xfrm>
          <a:off x="504825" y="528638"/>
          <a:ext cx="8135938" cy="5803584"/>
        </p:xfrm>
        <a:graphic>
          <a:graphicData uri="http://schemas.openxmlformats.org/drawingml/2006/table">
            <a:tbl>
              <a:tblPr/>
              <a:tblGrid>
                <a:gridCol w="5784850"/>
                <a:gridCol w="2351088"/>
              </a:tblGrid>
              <a:tr h="1185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Этапы: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баллов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Прогнозируемая оценка по теме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Проверка теории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Экспресс - опрос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7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Тест – прогноз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Дополнительные баллы (за доп.задачу)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баллов за урок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за урок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1500188" y="457200"/>
            <a:ext cx="7186612" cy="900113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/>
          <a:lstStyle/>
          <a:p>
            <a:pPr algn="ctr" eaLnBrk="1" hangingPunct="1"/>
            <a:r>
              <a:rPr lang="ru-RU" b="1" i="1" dirty="0" smtClean="0">
                <a:solidFill>
                  <a:srgbClr val="FF00FF"/>
                </a:solidFill>
              </a:rPr>
              <a:t>Цели: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132138" y="1773238"/>
            <a:ext cx="5554662" cy="4656137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i="1" dirty="0" smtClean="0">
                <a:solidFill>
                  <a:srgbClr val="3333FF"/>
                </a:solidFill>
              </a:rPr>
              <a:t>Систематизировать знания по теме: «Арифметическая и геометрическая прогрессии». 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rgbClr val="3333FF"/>
                </a:solidFill>
              </a:rPr>
              <a:t>Расширить знания по теме.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rgbClr val="3333FF"/>
                </a:solidFill>
              </a:rPr>
              <a:t>Совершенствовать навыки решения задач.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rgbClr val="3333FF"/>
                </a:solidFill>
              </a:rPr>
              <a:t>Установить уровень знаний и умений по теме</a:t>
            </a:r>
            <a:r>
              <a:rPr lang="ru-RU" sz="2800" i="1" dirty="0" smtClean="0">
                <a:solidFill>
                  <a:srgbClr val="3333FF"/>
                </a:solidFill>
              </a:rPr>
              <a:t>. 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12292" name="AutoShape 8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71550" y="6570663"/>
            <a:ext cx="504825" cy="287337"/>
          </a:xfrm>
          <a:prstGeom prst="actionButtonEnd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AutoShape 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611188" y="6021388"/>
            <a:ext cx="144462" cy="144462"/>
          </a:xfrm>
          <a:prstGeom prst="actionButtonEnd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" name="Содержимое 7" descr="192-1024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00034" y="2285992"/>
            <a:ext cx="2489200" cy="18669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6388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714356"/>
            <a:ext cx="4916667" cy="4862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ru-RU" sz="3200" i="1" dirty="0" smtClean="0">
                <a:solidFill>
                  <a:srgbClr val="FF00FF"/>
                </a:solidFill>
              </a:rPr>
              <a:t>Ключ к тестированию:</a:t>
            </a:r>
            <a:endParaRPr lang="ru-RU" sz="3200" i="1" dirty="0">
              <a:solidFill>
                <a:srgbClr val="FF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428736"/>
            <a:ext cx="2142702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   </a:t>
            </a:r>
            <a:r>
              <a:rPr lang="en-US" sz="2400" b="1" i="1" dirty="0" smtClean="0">
                <a:solidFill>
                  <a:srgbClr val="7030A0"/>
                </a:solidFill>
              </a:rPr>
              <a:t>I</a:t>
            </a:r>
            <a:r>
              <a:rPr lang="ru-RU" sz="2400" b="1" i="1" dirty="0" smtClean="0">
                <a:solidFill>
                  <a:srgbClr val="7030A0"/>
                </a:solidFill>
              </a:rPr>
              <a:t> вариант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0" y="200024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00100" y="3357562"/>
            <a:ext cx="19727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7030A0"/>
                </a:solidFill>
              </a:rPr>
              <a:t>II</a:t>
            </a:r>
            <a:r>
              <a:rPr lang="ru-RU" sz="2400" b="1" i="1" dirty="0" smtClean="0">
                <a:solidFill>
                  <a:srgbClr val="7030A0"/>
                </a:solidFill>
              </a:rPr>
              <a:t> вариант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1538" y="392906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 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Б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4348" y="5429264"/>
            <a:ext cx="5546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3333FF"/>
                </a:solidFill>
              </a:rPr>
              <a:t>   №1 - №6 :  ОБЯЗАТЕЛЬНЫЙ УРОВЕНЬ</a:t>
            </a:r>
            <a:r>
              <a:rPr lang="ru-RU" sz="2000" i="1" dirty="0" smtClean="0">
                <a:solidFill>
                  <a:srgbClr val="3333FF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8662" y="6072206"/>
            <a:ext cx="50385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FF0066"/>
                </a:solidFill>
              </a:rPr>
              <a:t>№7, №8:  ПОВЫШЕННЫЙ УРОВЕНЬ.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9877" name="Group 85"/>
          <p:cNvGraphicFramePr>
            <a:graphicFrameLocks noGrp="1"/>
          </p:cNvGraphicFramePr>
          <p:nvPr/>
        </p:nvGraphicFramePr>
        <p:xfrm>
          <a:off x="504825" y="528638"/>
          <a:ext cx="8135938" cy="5803584"/>
        </p:xfrm>
        <a:graphic>
          <a:graphicData uri="http://schemas.openxmlformats.org/drawingml/2006/table">
            <a:tbl>
              <a:tblPr/>
              <a:tblGrid>
                <a:gridCol w="5784850"/>
                <a:gridCol w="2351088"/>
              </a:tblGrid>
              <a:tr h="1185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Этапы: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баллов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Прогнозируемая оценка по теме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Проверка теории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Экспресс - опрос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     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Тест – прогноз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Дополнительные баллы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баллов за урок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за урок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2643188"/>
            <a:ext cx="8218487" cy="2357437"/>
          </a:xfrm>
        </p:spPr>
        <p:txBody>
          <a:bodyPr/>
          <a:lstStyle/>
          <a:p>
            <a:pPr lvl="1" eaLnBrk="1" hangingPunct="1"/>
            <a:r>
              <a:rPr lang="ru-RU" i="1" smtClean="0">
                <a:solidFill>
                  <a:srgbClr val="FF0000"/>
                </a:solidFill>
              </a:rPr>
              <a:t>Юноша подарил девушке в первый день 3 цветка, а в каждый последующий день дарил на 2 цветка больше, чем в предыдущий день. Сколько денег он потратил на цветы за две недели, если один цветок стоит 10 рублей?</a:t>
            </a:r>
          </a:p>
        </p:txBody>
      </p:sp>
      <p:pic>
        <p:nvPicPr>
          <p:cNvPr id="6" name="Содержимое 5" descr="Цветы для мамы.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357950" y="4643446"/>
            <a:ext cx="2489200" cy="1866900"/>
          </a:xfrm>
          <a:prstGeom prst="heart">
            <a:avLst/>
          </a:prstGeom>
          <a:ln>
            <a:solidFill>
              <a:srgbClr val="FF00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HeroicExtremeLeftFacing"/>
            <a:lightRig rig="threePt" dir="t"/>
          </a:scene3d>
        </p:spPr>
      </p:pic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571500"/>
            <a:ext cx="8229600" cy="882650"/>
          </a:xfrm>
          <a:solidFill>
            <a:schemeClr val="bg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 eaLnBrk="1" hangingPunct="1">
              <a:defRPr/>
            </a:pPr>
            <a:r>
              <a:rPr lang="ru-RU" sz="3600" b="1" i="1" dirty="0" smtClean="0">
                <a:solidFill>
                  <a:srgbClr val="3333FF"/>
                </a:solidFill>
              </a:rPr>
              <a:t>Подготовка к ГИА: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857233"/>
            <a:ext cx="6786578" cy="649408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Решение:</a:t>
            </a:r>
          </a:p>
          <a:p>
            <a:r>
              <a:rPr lang="ru-RU" sz="2400" b="1" i="1" u="sng" dirty="0" smtClean="0">
                <a:solidFill>
                  <a:srgbClr val="3333FF"/>
                </a:solidFill>
              </a:rPr>
              <a:t>Составим арифметическую прогрессию</a:t>
            </a:r>
            <a:r>
              <a:rPr lang="ru-RU" sz="2400" b="1" i="1" dirty="0" smtClean="0">
                <a:solidFill>
                  <a:srgbClr val="3333FF"/>
                </a:solidFill>
              </a:rPr>
              <a:t>: </a:t>
            </a:r>
          </a:p>
          <a:p>
            <a:r>
              <a:rPr lang="ru-RU" sz="2400" b="1" i="1" dirty="0" smtClean="0">
                <a:solidFill>
                  <a:srgbClr val="3333FF"/>
                </a:solidFill>
              </a:rPr>
              <a:t>3,5,7,9 ,…,а</a:t>
            </a:r>
            <a:r>
              <a:rPr lang="ru-RU" sz="2400" b="1" i="1" baseline="-25000" dirty="0" smtClean="0">
                <a:solidFill>
                  <a:srgbClr val="3333FF"/>
                </a:solidFill>
              </a:rPr>
              <a:t>14</a:t>
            </a:r>
            <a:r>
              <a:rPr lang="ru-RU" sz="2400" b="1" i="1" dirty="0" smtClean="0">
                <a:solidFill>
                  <a:srgbClr val="3333FF"/>
                </a:solidFill>
              </a:rPr>
              <a:t>.</a:t>
            </a:r>
            <a:endParaRPr lang="ru-RU" sz="2400" b="1" dirty="0" smtClean="0">
              <a:solidFill>
                <a:srgbClr val="3333FF"/>
              </a:solidFill>
            </a:endParaRPr>
          </a:p>
          <a:p>
            <a:r>
              <a:rPr lang="ru-RU" sz="2400" b="1" i="1" dirty="0" smtClean="0">
                <a:solidFill>
                  <a:srgbClr val="3333FF"/>
                </a:solidFill>
              </a:rPr>
              <a:t>а</a:t>
            </a:r>
            <a:r>
              <a:rPr lang="ru-RU" sz="2400" b="1" i="1" baseline="-25000" dirty="0" smtClean="0">
                <a:solidFill>
                  <a:srgbClr val="3333FF"/>
                </a:solidFill>
              </a:rPr>
              <a:t>1</a:t>
            </a:r>
            <a:r>
              <a:rPr lang="ru-RU" sz="2400" b="1" i="1" dirty="0" smtClean="0">
                <a:solidFill>
                  <a:srgbClr val="3333FF"/>
                </a:solidFill>
              </a:rPr>
              <a:t>=3       d=2     а</a:t>
            </a:r>
            <a:r>
              <a:rPr lang="ru-RU" sz="2400" b="1" i="1" baseline="-25000" dirty="0" smtClean="0">
                <a:solidFill>
                  <a:srgbClr val="3333FF"/>
                </a:solidFill>
              </a:rPr>
              <a:t>14</a:t>
            </a:r>
            <a:r>
              <a:rPr lang="ru-RU" sz="2400" b="1" i="1" dirty="0" smtClean="0">
                <a:solidFill>
                  <a:srgbClr val="3333FF"/>
                </a:solidFill>
              </a:rPr>
              <a:t>=?     S</a:t>
            </a:r>
            <a:r>
              <a:rPr lang="en-US" sz="2400" b="1" i="1" baseline="-25000" dirty="0" smtClean="0">
                <a:solidFill>
                  <a:srgbClr val="3333FF"/>
                </a:solidFill>
              </a:rPr>
              <a:t>14</a:t>
            </a:r>
            <a:r>
              <a:rPr lang="en-US" sz="2400" b="1" i="1" dirty="0" smtClean="0">
                <a:solidFill>
                  <a:srgbClr val="3333FF"/>
                </a:solidFill>
              </a:rPr>
              <a:t>=?</a:t>
            </a:r>
            <a:endParaRPr lang="ru-RU" sz="2400" b="1" i="1" dirty="0" smtClean="0">
              <a:solidFill>
                <a:srgbClr val="3333FF"/>
              </a:solidFill>
            </a:endParaRPr>
          </a:p>
          <a:p>
            <a:endParaRPr lang="ru-RU" sz="2400" b="1" dirty="0" smtClean="0">
              <a:solidFill>
                <a:srgbClr val="3333FF"/>
              </a:solidFill>
            </a:endParaRPr>
          </a:p>
          <a:p>
            <a:r>
              <a:rPr lang="ru-RU" sz="2400" b="1" i="1" dirty="0" smtClean="0">
                <a:solidFill>
                  <a:srgbClr val="3333FF"/>
                </a:solidFill>
              </a:rPr>
              <a:t>1)а</a:t>
            </a:r>
            <a:r>
              <a:rPr lang="ru-RU" sz="2400" b="1" i="1" baseline="-25000" dirty="0" smtClean="0">
                <a:solidFill>
                  <a:srgbClr val="3333FF"/>
                </a:solidFill>
              </a:rPr>
              <a:t>14</a:t>
            </a:r>
            <a:r>
              <a:rPr lang="ru-RU" sz="2400" b="1" i="1" dirty="0" smtClean="0">
                <a:solidFill>
                  <a:srgbClr val="3333FF"/>
                </a:solidFill>
              </a:rPr>
              <a:t>=а</a:t>
            </a:r>
            <a:r>
              <a:rPr lang="ru-RU" sz="2400" b="1" i="1" baseline="-25000" dirty="0" smtClean="0">
                <a:solidFill>
                  <a:srgbClr val="3333FF"/>
                </a:solidFill>
              </a:rPr>
              <a:t>1</a:t>
            </a:r>
            <a:r>
              <a:rPr lang="ru-RU" sz="2400" b="1" i="1" dirty="0" smtClean="0">
                <a:solidFill>
                  <a:srgbClr val="3333FF"/>
                </a:solidFill>
              </a:rPr>
              <a:t>+(n-1)</a:t>
            </a:r>
            <a:r>
              <a:rPr lang="ru-RU" sz="2400" b="1" i="1" dirty="0" err="1" smtClean="0">
                <a:solidFill>
                  <a:srgbClr val="3333FF"/>
                </a:solidFill>
              </a:rPr>
              <a:t>d</a:t>
            </a:r>
            <a:r>
              <a:rPr lang="ru-RU" sz="2400" b="1" i="1" dirty="0" smtClean="0">
                <a:solidFill>
                  <a:srgbClr val="3333FF"/>
                </a:solidFill>
              </a:rPr>
              <a:t> ,     а</a:t>
            </a:r>
            <a:r>
              <a:rPr lang="ru-RU" sz="2400" b="1" i="1" baseline="-25000" dirty="0" smtClean="0">
                <a:solidFill>
                  <a:srgbClr val="3333FF"/>
                </a:solidFill>
              </a:rPr>
              <a:t>14</a:t>
            </a:r>
            <a:r>
              <a:rPr lang="ru-RU" sz="2400" b="1" i="1" dirty="0" smtClean="0">
                <a:solidFill>
                  <a:srgbClr val="3333FF"/>
                </a:solidFill>
              </a:rPr>
              <a:t>=3  + 13· 2 = 29</a:t>
            </a:r>
          </a:p>
          <a:p>
            <a:r>
              <a:rPr lang="ru-RU" sz="2400" b="1" i="1" dirty="0" smtClean="0">
                <a:solidFill>
                  <a:srgbClr val="3333FF"/>
                </a:solidFill>
              </a:rPr>
              <a:t>  </a:t>
            </a:r>
            <a:endParaRPr lang="ru-RU" sz="2400" b="1" dirty="0" smtClean="0">
              <a:solidFill>
                <a:srgbClr val="3333FF"/>
              </a:solidFill>
            </a:endParaRPr>
          </a:p>
          <a:p>
            <a:r>
              <a:rPr lang="ru-RU" sz="2400" b="1" i="1" dirty="0" smtClean="0">
                <a:solidFill>
                  <a:srgbClr val="3333FF"/>
                </a:solidFill>
              </a:rPr>
              <a:t>2)</a:t>
            </a:r>
            <a:r>
              <a:rPr lang="en-US" sz="2400" b="1" i="1" dirty="0" smtClean="0">
                <a:solidFill>
                  <a:srgbClr val="3333FF"/>
                </a:solidFill>
              </a:rPr>
              <a:t>S</a:t>
            </a:r>
            <a:r>
              <a:rPr lang="ru-RU" sz="2400" b="1" i="1" baseline="-25000" dirty="0" smtClean="0">
                <a:solidFill>
                  <a:srgbClr val="3333FF"/>
                </a:solidFill>
              </a:rPr>
              <a:t>14</a:t>
            </a:r>
            <a:r>
              <a:rPr lang="ru-RU" sz="2400" b="1" i="1" dirty="0" smtClean="0">
                <a:solidFill>
                  <a:srgbClr val="3333FF"/>
                </a:solidFill>
              </a:rPr>
              <a:t>=(3+29)/2 </a:t>
            </a:r>
            <a:r>
              <a:rPr lang="ru-RU" sz="2400" b="1" i="1" dirty="0" smtClean="0">
                <a:solidFill>
                  <a:srgbClr val="3333FF"/>
                </a:solidFill>
                <a:latin typeface="Book Antiqua"/>
              </a:rPr>
              <a:t>·</a:t>
            </a:r>
            <a:r>
              <a:rPr lang="ru-RU" sz="2400" b="1" i="1" dirty="0" smtClean="0">
                <a:solidFill>
                  <a:srgbClr val="3333FF"/>
                </a:solidFill>
              </a:rPr>
              <a:t>14</a:t>
            </a:r>
            <a:r>
              <a:rPr lang="ru-RU" sz="2400" b="1" i="1" dirty="0" smtClean="0">
                <a:solidFill>
                  <a:srgbClr val="3333FF"/>
                </a:solidFill>
                <a:latin typeface="Book Antiqua"/>
              </a:rPr>
              <a:t>·=</a:t>
            </a:r>
            <a:r>
              <a:rPr lang="ru-RU" sz="2400" b="1" i="1" dirty="0" smtClean="0">
                <a:solidFill>
                  <a:srgbClr val="3333FF"/>
                </a:solidFill>
              </a:rPr>
              <a:t>32·7=224 (цветка)-подарил юноша за две недели.</a:t>
            </a:r>
          </a:p>
          <a:p>
            <a:endParaRPr lang="ru-RU" sz="2400" b="1" dirty="0" smtClean="0">
              <a:solidFill>
                <a:srgbClr val="3333FF"/>
              </a:solidFill>
            </a:endParaRPr>
          </a:p>
          <a:p>
            <a:r>
              <a:rPr lang="ru-RU" sz="2400" b="1" i="1" dirty="0" smtClean="0">
                <a:solidFill>
                  <a:srgbClr val="3333FF"/>
                </a:solidFill>
              </a:rPr>
              <a:t>3)Т.к. один цветок стоит 10 </a:t>
            </a:r>
            <a:r>
              <a:rPr lang="ru-RU" sz="2400" b="1" i="1" dirty="0" err="1" smtClean="0">
                <a:solidFill>
                  <a:srgbClr val="3333FF"/>
                </a:solidFill>
              </a:rPr>
              <a:t>руб.,то</a:t>
            </a:r>
            <a:r>
              <a:rPr lang="ru-RU" sz="2400" b="1" i="1" dirty="0" smtClean="0">
                <a:solidFill>
                  <a:srgbClr val="3333FF"/>
                </a:solidFill>
              </a:rPr>
              <a:t>:</a:t>
            </a:r>
          </a:p>
          <a:p>
            <a:endParaRPr lang="ru-RU" sz="2400" b="1" dirty="0" smtClean="0">
              <a:solidFill>
                <a:srgbClr val="3333FF"/>
              </a:solidFill>
            </a:endParaRPr>
          </a:p>
          <a:p>
            <a:r>
              <a:rPr lang="ru-RU" sz="2400" b="1" i="1" dirty="0" smtClean="0">
                <a:solidFill>
                  <a:srgbClr val="3333FF"/>
                </a:solidFill>
              </a:rPr>
              <a:t>224·10=2240 (</a:t>
            </a:r>
            <a:r>
              <a:rPr lang="ru-RU" sz="2400" b="1" i="1" dirty="0" err="1" smtClean="0">
                <a:solidFill>
                  <a:srgbClr val="3333FF"/>
                </a:solidFill>
              </a:rPr>
              <a:t>руб</a:t>
            </a:r>
            <a:r>
              <a:rPr lang="ru-RU" sz="2400" b="1" i="1" dirty="0" smtClean="0">
                <a:solidFill>
                  <a:srgbClr val="3333FF"/>
                </a:solidFill>
              </a:rPr>
              <a:t>)-потратил на цветы юноша за две недели.</a:t>
            </a:r>
            <a:endParaRPr lang="ru-RU" sz="2400" b="1" dirty="0" smtClean="0">
              <a:solidFill>
                <a:srgbClr val="3333FF"/>
              </a:solidFill>
            </a:endParaRPr>
          </a:p>
          <a:p>
            <a:r>
              <a:rPr lang="ru-RU" sz="2400" b="1" i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Ответ:2240 </a:t>
            </a:r>
            <a:endParaRPr lang="ru-RU" sz="2400" b="1" dirty="0" smtClean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i="1" dirty="0" smtClean="0">
                <a:solidFill>
                  <a:srgbClr val="FF00FF"/>
                </a:solidFill>
              </a:rPr>
              <a:t> </a:t>
            </a:r>
            <a:endParaRPr lang="ru-RU" sz="2400" b="1" dirty="0" smtClean="0">
              <a:solidFill>
                <a:srgbClr val="FF00FF"/>
              </a:solidFill>
            </a:endParaRP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113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rgbClr val="FF00FF"/>
                </a:solidFill>
              </a:rPr>
              <a:t>Итоги.</a:t>
            </a:r>
            <a:br>
              <a:rPr lang="ru-RU" sz="4000" b="1" i="1" dirty="0" smtClean="0">
                <a:solidFill>
                  <a:srgbClr val="FF00FF"/>
                </a:solidFill>
              </a:rPr>
            </a:br>
            <a:r>
              <a:rPr lang="ru-RU" sz="4000" b="1" i="1" dirty="0" smtClean="0">
                <a:solidFill>
                  <a:srgbClr val="FF00FF"/>
                </a:solidFill>
              </a:rPr>
              <a:t>Критерии оценки:</a:t>
            </a:r>
          </a:p>
        </p:txBody>
      </p:sp>
      <p:graphicFrame>
        <p:nvGraphicFramePr>
          <p:cNvPr id="33815" name="Group 23"/>
          <p:cNvGraphicFramePr>
            <a:graphicFrameLocks noGrp="1"/>
          </p:cNvGraphicFramePr>
          <p:nvPr>
            <p:ph idx="1"/>
          </p:nvPr>
        </p:nvGraphicFramePr>
        <p:xfrm>
          <a:off x="468313" y="1773238"/>
          <a:ext cx="8435975" cy="4338956"/>
        </p:xfrm>
        <a:graphic>
          <a:graphicData uri="http://schemas.openxmlformats.org/drawingml/2006/table">
            <a:tbl>
              <a:tblPr/>
              <a:tblGrid>
                <a:gridCol w="4217987"/>
                <a:gridCol w="4217988"/>
              </a:tblGrid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Кол-во набранных баллов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Оценка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Свыше 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«5»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15 - 19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«4»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10 - 14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«3»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92" name="AutoShape 2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381750"/>
            <a:ext cx="431800" cy="404813"/>
          </a:xfrm>
          <a:prstGeom prst="actionButtonForwardNex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ChangeArrowheads="1"/>
          </p:cNvSpPr>
          <p:nvPr/>
        </p:nvSpPr>
        <p:spPr bwMode="auto">
          <a:xfrm>
            <a:off x="179388" y="1892300"/>
            <a:ext cx="8718550" cy="3140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>
                <a:solidFill>
                  <a:srgbClr val="FF00FF"/>
                </a:solidFill>
                <a:latin typeface="Gill Sans MT Condensed" pitchFamily="34" charset="0"/>
              </a:rPr>
              <a:t>«Хорошими люди становятся больше от упражнений,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>
                <a:solidFill>
                  <a:srgbClr val="FF00FF"/>
                </a:solidFill>
                <a:latin typeface="Gill Sans MT Condensed" pitchFamily="34" charset="0"/>
              </a:rPr>
              <a:t> чем от природы»</a:t>
            </a:r>
            <a:r>
              <a:rPr lang="ru-RU" dirty="0">
                <a:solidFill>
                  <a:srgbClr val="FF00FF"/>
                </a:solidFill>
                <a:latin typeface="Gill Sans MT Condensed" pitchFamily="34" charset="0"/>
              </a:rPr>
              <a:t> .                                                                                                              </a:t>
            </a:r>
          </a:p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ru-RU" dirty="0">
              <a:solidFill>
                <a:srgbClr val="FF00FF"/>
              </a:solidFill>
              <a:latin typeface="Gill Sans MT Condensed" pitchFamily="34" charset="0"/>
            </a:endParaRPr>
          </a:p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dirty="0" err="1">
                <a:solidFill>
                  <a:srgbClr val="FF00FF"/>
                </a:solidFill>
                <a:latin typeface="Gill Sans MT Condensed" pitchFamily="34" charset="0"/>
              </a:rPr>
              <a:t>Демокрит</a:t>
            </a:r>
            <a:r>
              <a:rPr lang="ru-RU" dirty="0">
                <a:solidFill>
                  <a:srgbClr val="FF00FF"/>
                </a:solidFill>
                <a:latin typeface="Gill Sans MT Condensed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1643042" y="571480"/>
            <a:ext cx="6284913" cy="667875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Спасибо!</a:t>
            </a:r>
          </a:p>
        </p:txBody>
      </p:sp>
      <p:sp>
        <p:nvSpPr>
          <p:cNvPr id="271365" name="Text Box 5"/>
          <p:cNvSpPr txBox="1">
            <a:spLocks noChangeArrowheads="1"/>
          </p:cNvSpPr>
          <p:nvPr/>
        </p:nvSpPr>
        <p:spPr bwMode="auto">
          <a:xfrm>
            <a:off x="1166813" y="1504950"/>
            <a:ext cx="7797800" cy="11176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rgbClr val="FF0000"/>
                </a:solidFill>
                <a:latin typeface="Monotype Corsiva" pitchFamily="66" charset="0"/>
              </a:rPr>
              <a:t>Моим ученикам,</a:t>
            </a:r>
          </a:p>
          <a:p>
            <a:pPr>
              <a:defRPr/>
            </a:pPr>
            <a:r>
              <a:rPr lang="ru-RU" sz="3600" dirty="0">
                <a:solidFill>
                  <a:srgbClr val="FF0000"/>
                </a:solidFill>
                <a:latin typeface="Monotype Corsiva" pitchFamily="66" charset="0"/>
              </a:rPr>
              <a:t>                             за работу на уроке</a:t>
            </a:r>
            <a:r>
              <a:rPr lang="ru-RU" sz="3600" dirty="0">
                <a:solidFill>
                  <a:srgbClr val="EC909B"/>
                </a:solidFill>
                <a:latin typeface="Monotype Corsiva" pitchFamily="66" charset="0"/>
              </a:rPr>
              <a:t>.</a:t>
            </a:r>
          </a:p>
        </p:txBody>
      </p:sp>
      <p:sp>
        <p:nvSpPr>
          <p:cNvPr id="271366" name="Text Box 6"/>
          <p:cNvSpPr txBox="1">
            <a:spLocks noChangeArrowheads="1"/>
          </p:cNvSpPr>
          <p:nvPr/>
        </p:nvSpPr>
        <p:spPr bwMode="auto">
          <a:xfrm>
            <a:off x="1023938" y="3160713"/>
            <a:ext cx="7148512" cy="11176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rgbClr val="FF0000"/>
                </a:solidFill>
                <a:latin typeface="Monotype Corsiva" pitchFamily="66" charset="0"/>
              </a:rPr>
              <a:t>Всем присутствующим,</a:t>
            </a:r>
          </a:p>
          <a:p>
            <a:pPr>
              <a:defRPr/>
            </a:pPr>
            <a:r>
              <a:rPr lang="ru-RU" sz="3600" dirty="0">
                <a:solidFill>
                  <a:srgbClr val="FF0000"/>
                </a:solidFill>
                <a:latin typeface="Monotype Corsiva" pitchFamily="66" charset="0"/>
              </a:rPr>
              <a:t>                                       за  внимание</a:t>
            </a:r>
            <a:r>
              <a:rPr lang="ru-RU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1311275" y="4602163"/>
            <a:ext cx="671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71368" name="Text Box 8"/>
          <p:cNvSpPr txBox="1">
            <a:spLocks noChangeArrowheads="1"/>
          </p:cNvSpPr>
          <p:nvPr/>
        </p:nvSpPr>
        <p:spPr bwMode="auto">
          <a:xfrm>
            <a:off x="755650" y="4508500"/>
            <a:ext cx="7221538" cy="584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rgbClr val="FF0000"/>
                </a:solidFill>
                <a:latin typeface="Monotype Corsiva" pitchFamily="66" charset="0"/>
              </a:rPr>
              <a:t>Желаю всем здоровья и успехов</a:t>
            </a:r>
            <a:r>
              <a:rPr lang="ru-RU" dirty="0">
                <a:solidFill>
                  <a:srgbClr val="EC909B"/>
                </a:solidFill>
                <a:latin typeface="Monotype Corsiva" pitchFamily="66" charset="0"/>
              </a:rPr>
              <a:t>!</a:t>
            </a:r>
          </a:p>
        </p:txBody>
      </p:sp>
      <p:sp>
        <p:nvSpPr>
          <p:cNvPr id="271369" name="Text Box 9"/>
          <p:cNvSpPr txBox="1">
            <a:spLocks noChangeArrowheads="1"/>
          </p:cNvSpPr>
          <p:nvPr/>
        </p:nvSpPr>
        <p:spPr bwMode="auto">
          <a:xfrm>
            <a:off x="663575" y="5661025"/>
            <a:ext cx="7580313" cy="904863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chemeClr val="tx2"/>
                </a:solidFill>
                <a:latin typeface="Monotype Corsiva" pitchFamily="66" charset="0"/>
              </a:rPr>
              <a:t>И ,</a:t>
            </a:r>
            <a:r>
              <a:rPr lang="ru-RU" sz="3200" dirty="0">
                <a:solidFill>
                  <a:srgbClr val="FF0000"/>
                </a:solidFill>
                <a:latin typeface="Monotype Corsiva" pitchFamily="66" charset="0"/>
              </a:rPr>
              <a:t>9 «А»</a:t>
            </a:r>
            <a:r>
              <a:rPr lang="ru-RU" sz="3200" dirty="0">
                <a:solidFill>
                  <a:schemeClr val="tx2"/>
                </a:solidFill>
                <a:latin typeface="Monotype Corsiva" pitchFamily="66" charset="0"/>
              </a:rPr>
              <a:t>: не забудьте выполнить 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домашнее</a:t>
            </a:r>
            <a:r>
              <a:rPr lang="ru-RU" sz="3200" dirty="0">
                <a:solidFill>
                  <a:schemeClr val="tx2"/>
                </a:solidFill>
                <a:latin typeface="Monotype Corsiva" pitchFamily="66" charset="0"/>
              </a:rPr>
              <a:t> задание!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1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1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71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71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71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4" grpId="0" animBg="1"/>
      <p:bldP spid="271365" grpId="0" animBg="1"/>
      <p:bldP spid="271366" grpId="0" animBg="1"/>
      <p:bldP spid="27136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857232"/>
            <a:ext cx="6106159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FF"/>
                </a:solidFill>
              </a:rPr>
              <a:t>Ключ к тестированию:</a:t>
            </a:r>
            <a:endParaRPr lang="ru-RU" i="1" dirty="0">
              <a:solidFill>
                <a:srgbClr val="FF00FF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85852" y="25717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№</a:t>
                      </a:r>
                      <a:r>
                        <a:rPr lang="ru-RU" baseline="0" dirty="0" smtClean="0"/>
                        <a:t>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№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№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№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№ 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Б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85852" y="450057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№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№</a:t>
                      </a:r>
                      <a:r>
                        <a:rPr lang="ru-RU" baseline="0" dirty="0" smtClean="0"/>
                        <a:t>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№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№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№ 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00166" y="2000240"/>
            <a:ext cx="2360070" cy="43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rgbClr val="7030A0"/>
                </a:solidFill>
              </a:rPr>
              <a:t>   </a:t>
            </a:r>
            <a:r>
              <a:rPr lang="en-US" sz="2800" i="1" dirty="0" smtClean="0">
                <a:solidFill>
                  <a:srgbClr val="7030A0"/>
                </a:solidFill>
              </a:rPr>
              <a:t>I</a:t>
            </a:r>
            <a:r>
              <a:rPr lang="ru-RU" sz="2800" i="1" dirty="0" smtClean="0">
                <a:solidFill>
                  <a:srgbClr val="7030A0"/>
                </a:solidFill>
              </a:rPr>
              <a:t> вариант</a:t>
            </a:r>
            <a:endParaRPr lang="ru-RU" sz="2800" i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8794" y="3929066"/>
            <a:ext cx="1960921" cy="43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i="1" dirty="0" smtClean="0">
                <a:solidFill>
                  <a:srgbClr val="7030A0"/>
                </a:solidFill>
              </a:rPr>
              <a:t>II</a:t>
            </a:r>
            <a:r>
              <a:rPr lang="ru-RU" sz="2800" i="1" dirty="0" smtClean="0">
                <a:solidFill>
                  <a:srgbClr val="7030A0"/>
                </a:solidFill>
              </a:rPr>
              <a:t> вариант</a:t>
            </a:r>
            <a:endParaRPr lang="ru-RU" sz="28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60350"/>
            <a:ext cx="8229600" cy="1371600"/>
          </a:xfrm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 eaLnBrk="1" hangingPunct="1">
              <a:defRPr/>
            </a:pPr>
            <a:r>
              <a:rPr lang="ru-RU" b="1" i="1" dirty="0" smtClean="0">
                <a:solidFill>
                  <a:srgbClr val="3333FF"/>
                </a:solidFill>
              </a:rPr>
              <a:t>Домашнее задание: на 18.02.11.</a:t>
            </a:r>
          </a:p>
        </p:txBody>
      </p:sp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3714750" y="2500313"/>
            <a:ext cx="4895850" cy="139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ru-RU" sz="2800" b="1" i="1" u="sng" dirty="0">
                <a:solidFill>
                  <a:srgbClr val="FF00FF"/>
                </a:solidFill>
              </a:rPr>
              <a:t>Обязательный уровень</a:t>
            </a:r>
            <a:r>
              <a:rPr lang="ru-RU" sz="2400" b="1" i="1" dirty="0">
                <a:solidFill>
                  <a:srgbClr val="FF00FF"/>
                </a:solidFill>
              </a:rPr>
              <a:t>: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ru-RU" sz="2400" b="1" i="1" dirty="0">
                <a:solidFill>
                  <a:srgbClr val="FF00FF"/>
                </a:solidFill>
              </a:rPr>
              <a:t> №453(4),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ru-RU" sz="2400" b="1" i="1" dirty="0">
                <a:solidFill>
                  <a:srgbClr val="FF00FF"/>
                </a:solidFill>
              </a:rPr>
              <a:t>№ 458(4).</a:t>
            </a:r>
          </a:p>
        </p:txBody>
      </p:sp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3851275" y="4005263"/>
            <a:ext cx="4319588" cy="16859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ru-RU" sz="2800" b="1" i="1" u="sng" dirty="0">
                <a:solidFill>
                  <a:srgbClr val="FF00FF"/>
                </a:solidFill>
              </a:rPr>
              <a:t>Уровень повышенной сложности: 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ru-RU" sz="2800" b="1" i="1" dirty="0">
                <a:solidFill>
                  <a:srgbClr val="FF00FF"/>
                </a:solidFill>
              </a:rPr>
              <a:t>ГИА (авт.Лысенко): </a:t>
            </a:r>
            <a:r>
              <a:rPr lang="ru-RU" sz="2800" b="1" i="1" dirty="0" smtClean="0">
                <a:solidFill>
                  <a:srgbClr val="FF00FF"/>
                </a:solidFill>
              </a:rPr>
              <a:t>Вар.11,12 - </a:t>
            </a:r>
            <a:r>
              <a:rPr lang="ru-RU" sz="2800" b="1" i="1" dirty="0">
                <a:solidFill>
                  <a:srgbClr val="FF00FF"/>
                </a:solidFill>
              </a:rPr>
              <a:t>№19.</a:t>
            </a:r>
          </a:p>
        </p:txBody>
      </p:sp>
      <p:pic>
        <p:nvPicPr>
          <p:cNvPr id="6" name="Рисунок 5" descr="6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14488"/>
            <a:ext cx="3571868" cy="250033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6350" stA="50000" endA="300" endPos="90000" dir="5400000" sy="-100000" algn="bl" rotWithShape="0"/>
          </a:effectLst>
          <a:scene3d>
            <a:camera prst="perspectiveBelow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3714750" y="5929313"/>
            <a:ext cx="5143500" cy="15942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http://www.resolventa.ru/demo/diaggia.htm - </a:t>
            </a:r>
            <a:r>
              <a:rPr lang="ru-RU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уч.центр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b="1" i="1" dirty="0">
                <a:solidFill>
                  <a:srgbClr val="FF00FF"/>
                </a:solidFill>
              </a:rPr>
              <a:t>«Резольвента».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 animBg="1"/>
      <p:bldP spid="17412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AutoShape 1"/>
          <p:cNvSpPr>
            <a:spLocks/>
          </p:cNvSpPr>
          <p:nvPr/>
        </p:nvSpPr>
        <p:spPr bwMode="auto">
          <a:xfrm>
            <a:off x="357158" y="4071942"/>
            <a:ext cx="95250" cy="504825"/>
          </a:xfrm>
          <a:prstGeom prst="leftBrace">
            <a:avLst>
              <a:gd name="adj1" fmla="val 441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131" name="AutoShape 3"/>
          <p:cNvSpPr>
            <a:spLocks/>
          </p:cNvSpPr>
          <p:nvPr/>
        </p:nvSpPr>
        <p:spPr bwMode="auto">
          <a:xfrm>
            <a:off x="2500298" y="4143380"/>
            <a:ext cx="133350" cy="504825"/>
          </a:xfrm>
          <a:prstGeom prst="leftBrace">
            <a:avLst>
              <a:gd name="adj1" fmla="val 3154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357290" y="1285861"/>
            <a:ext cx="657229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Пятый член арифметической прогрессии на  15 меньше  второго. Сумма третьего и седьмого её членов равна -6. Найти третий и четвёртый члены этой прогрессии.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Решение:</a:t>
            </a:r>
            <a:r>
              <a:rPr kumimoji="0" lang="ru-RU" sz="2400" b="1" i="1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Составим систему уравнений и воспользуемся формулой n-го члена.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285720" y="3929066"/>
            <a:ext cx="850112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а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15,       ( а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) – (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1" i="1" u="none" strike="noStrike" cap="none" normalizeH="0" baseline="-30000" dirty="0" err="1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+ 4d ) = 15,             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=- 5,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</a:endParaRPr>
          </a:p>
          <a:p>
            <a:pPr lvl="0"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а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а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- 6      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(а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+ 2d ) + (</a:t>
            </a:r>
            <a:r>
              <a:rPr lang="ru-RU" sz="2400" b="1" i="1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sz="2400" b="1" i="1" baseline="-30000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lang="ru-RU" sz="2400" b="1" i="1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+ 6d )  =-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                а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17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</a:endParaRPr>
          </a:p>
          <a:p>
            <a:pPr lvl="0"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sz="2400" b="1" i="1" baseline="-30000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а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      а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2                                </a:t>
            </a:r>
          </a:p>
          <a:p>
            <a:pPr lvl="0"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sz="2400" b="1" i="1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а</a:t>
            </a:r>
            <a:r>
              <a:rPr lang="ru-RU" sz="2400" b="1" i="1" baseline="-30000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2400" b="1" i="1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а</a:t>
            </a:r>
            <a:r>
              <a:rPr lang="ru-RU" sz="2400" b="1" i="1" baseline="-30000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ru-RU" sz="2400" b="1" i="1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+ 2d </a:t>
            </a:r>
            <a:r>
              <a:rPr lang="en-US" sz="2400" b="1" i="1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lang="ru-RU" sz="2400" b="1" i="1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а</a:t>
            </a:r>
            <a:r>
              <a:rPr lang="ru-RU" sz="2400" b="1" i="1" baseline="-30000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lang="ru-RU" sz="2400" b="1" i="1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7                                Ответ: а</a:t>
            </a:r>
            <a:r>
              <a:rPr lang="ru-RU" sz="2400" b="1" i="1" baseline="-30000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2400" b="1" i="1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=7, а</a:t>
            </a:r>
            <a:r>
              <a:rPr lang="ru-RU" sz="2400" b="1" i="1" baseline="-30000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ru-RU" sz="2400" b="1" i="1" dirty="0" smtClean="0">
                <a:solidFill>
                  <a:srgbClr val="3333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=2</a:t>
            </a:r>
            <a:endParaRPr lang="ru-RU" sz="2400" b="1" dirty="0" smtClean="0">
              <a:solidFill>
                <a:srgbClr val="3333FF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1428728" y="571480"/>
            <a:ext cx="7215238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Проверка</a:t>
            </a:r>
            <a:r>
              <a:rPr kumimoji="0" lang="ru-RU" b="1" i="1" u="none" strike="noStrike" cap="none" normalizeH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домашней работы.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6286520"/>
            <a:ext cx="67756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u="sng" dirty="0" smtClean="0">
                <a:solidFill>
                  <a:srgbClr val="FF3300"/>
                </a:solidFill>
              </a:rPr>
              <a:t>Это  задание  повышенного  уровня  сложности.</a:t>
            </a:r>
            <a:endParaRPr lang="ru-RU" sz="2000" b="1" i="1" u="sng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443912" cy="785812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/>
          <a:lstStyle/>
          <a:p>
            <a:pPr algn="ctr" eaLnBrk="1" hangingPunct="1"/>
            <a:r>
              <a:rPr lang="ru-RU" b="1" i="1" dirty="0" smtClean="0">
                <a:solidFill>
                  <a:srgbClr val="FF00FF"/>
                </a:solidFill>
              </a:rPr>
              <a:t>Учёт результатов работы:</a:t>
            </a:r>
            <a:r>
              <a:rPr lang="ru-RU" i="1" dirty="0" smtClean="0">
                <a:solidFill>
                  <a:srgbClr val="FF00FF"/>
                </a:solidFill>
              </a:rPr>
              <a:t> </a:t>
            </a:r>
          </a:p>
        </p:txBody>
      </p:sp>
      <p:graphicFrame>
        <p:nvGraphicFramePr>
          <p:cNvPr id="8502" name="Group 310"/>
          <p:cNvGraphicFramePr>
            <a:graphicFrameLocks noGrp="1"/>
          </p:cNvGraphicFramePr>
          <p:nvPr/>
        </p:nvGraphicFramePr>
        <p:xfrm>
          <a:off x="395288" y="1412875"/>
          <a:ext cx="8353425" cy="5019360"/>
        </p:xfrm>
        <a:graphic>
          <a:graphicData uri="http://schemas.openxmlformats.org/drawingml/2006/table">
            <a:tbl>
              <a:tblPr/>
              <a:tblGrid>
                <a:gridCol w="5938837"/>
                <a:gridCol w="2414588"/>
              </a:tblGrid>
              <a:tr h="858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Этапы: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баллов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Прогнозируемая оценка по теме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Проверка теории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Экспресс - опрос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           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Тест – прогноз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           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Дополнительные баллы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           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баллов за урок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         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за урок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8" name="Rectangle 155"/>
          <p:cNvSpPr>
            <a:spLocks noChangeArrowheads="1"/>
          </p:cNvSpPr>
          <p:nvPr/>
        </p:nvSpPr>
        <p:spPr bwMode="auto">
          <a:xfrm>
            <a:off x="2171700" y="5081588"/>
            <a:ext cx="31845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200">
                <a:cs typeface="Times New Roman" pitchFamily="18" charset="0"/>
              </a:rPr>
              <a:t>                                                                      </a:t>
            </a:r>
            <a:endParaRPr lang="ru-RU" sz="1800"/>
          </a:p>
        </p:txBody>
      </p:sp>
      <p:graphicFrame>
        <p:nvGraphicFramePr>
          <p:cNvPr id="8501" name="Group 309"/>
          <p:cNvGraphicFramePr>
            <a:graphicFrameLocks noGrp="1"/>
          </p:cNvGraphicFramePr>
          <p:nvPr/>
        </p:nvGraphicFramePr>
        <p:xfrm>
          <a:off x="395288" y="1412875"/>
          <a:ext cx="8353425" cy="5029202"/>
        </p:xfrm>
        <a:graphic>
          <a:graphicData uri="http://schemas.openxmlformats.org/drawingml/2006/table">
            <a:tbl>
              <a:tblPr/>
              <a:tblGrid>
                <a:gridCol w="5962662"/>
                <a:gridCol w="2390763"/>
              </a:tblGrid>
              <a:tr h="1189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Этапы: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баллов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Прогнозируемая оценка по теме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Проверка теории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          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Экспресс - опрос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7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Тест – прогноз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          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Дополнительные баллы (за </a:t>
                      </a:r>
                      <a:r>
                        <a:rPr kumimoji="0" lang="ru-RU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задачу)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      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         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за урок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22" name="Group 106"/>
          <p:cNvGraphicFramePr>
            <a:graphicFrameLocks noGrp="1"/>
          </p:cNvGraphicFramePr>
          <p:nvPr>
            <p:ph type="tbl" idx="1"/>
          </p:nvPr>
        </p:nvGraphicFramePr>
        <p:xfrm>
          <a:off x="468313" y="1600200"/>
          <a:ext cx="8370887" cy="4748214"/>
        </p:xfrm>
        <a:graphic>
          <a:graphicData uri="http://schemas.openxmlformats.org/drawingml/2006/table">
            <a:tbl>
              <a:tblPr/>
              <a:tblGrid>
                <a:gridCol w="2789237"/>
                <a:gridCol w="2792413"/>
                <a:gridCol w="2789237"/>
              </a:tblGrid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Арифметическая прогрессия.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Геометрическая прогрессия.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Определение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реккуррентная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формула).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Формула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n-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ого члена.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3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Сумма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n-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первых   членов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прогрессии.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Свойство.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8901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 eaLnBrk="1" hangingPunct="1"/>
            <a:r>
              <a:rPr lang="en-US" b="1" i="1" dirty="0" smtClean="0">
                <a:solidFill>
                  <a:srgbClr val="3333FF"/>
                </a:solidFill>
              </a:rPr>
              <a:t>I. </a:t>
            </a:r>
            <a:r>
              <a:rPr lang="ru-RU" b="1" i="1" dirty="0" smtClean="0">
                <a:solidFill>
                  <a:srgbClr val="3333FF"/>
                </a:solidFill>
              </a:rPr>
              <a:t>Проверка теории.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7" name="Rectangle 125"/>
          <p:cNvSpPr>
            <a:spLocks noGrp="1" noChangeArrowheads="1"/>
          </p:cNvSpPr>
          <p:nvPr>
            <p:ph type="title"/>
          </p:nvPr>
        </p:nvSpPr>
        <p:spPr>
          <a:xfrm>
            <a:off x="500063" y="500063"/>
            <a:ext cx="8229600" cy="714375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 eaLnBrk="1" hangingPunct="1"/>
            <a:r>
              <a:rPr lang="ru-RU" b="1" i="1" dirty="0" smtClean="0">
                <a:solidFill>
                  <a:srgbClr val="FF00FF"/>
                </a:solidFill>
              </a:rPr>
              <a:t>Заполненная таблица:</a:t>
            </a:r>
          </a:p>
        </p:txBody>
      </p:sp>
      <p:graphicFrame>
        <p:nvGraphicFramePr>
          <p:cNvPr id="13758" name="Group 446"/>
          <p:cNvGraphicFramePr>
            <a:graphicFrameLocks noGrp="1"/>
          </p:cNvGraphicFramePr>
          <p:nvPr>
            <p:ph type="tbl" idx="1"/>
          </p:nvPr>
        </p:nvGraphicFramePr>
        <p:xfrm>
          <a:off x="468313" y="1557338"/>
          <a:ext cx="8229600" cy="5577078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Арифметическая прогрессия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Геометрическая прогрессия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Определение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реккуррентная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формула)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Формула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n-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ого члена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2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Сумма 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n-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первых  членов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прогрессии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Свойства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для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800" b="1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kumimoji="0" lang="en-US" sz="1800" b="1" i="1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US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&gt;0</a:t>
                      </a:r>
                      <a:endParaRPr kumimoji="0"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3" name="Rectangle 20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64" name="Rectangle 22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65" name="Rectangle 25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66" name="Rectangle 27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67" name="Rectangle 30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68" name="Rectangle 33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69" name="Rectangle 34"/>
          <p:cNvSpPr>
            <a:spLocks noChangeArrowheads="1"/>
          </p:cNvSpPr>
          <p:nvPr/>
        </p:nvSpPr>
        <p:spPr bwMode="auto">
          <a:xfrm flipV="1">
            <a:off x="1547813" y="6308725"/>
            <a:ext cx="6134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/>
          </a:p>
        </p:txBody>
      </p:sp>
      <p:sp>
        <p:nvSpPr>
          <p:cNvPr id="1070" name="Rectangle 38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71" name="Rectangle 134"/>
          <p:cNvSpPr>
            <a:spLocks noChangeArrowheads="1"/>
          </p:cNvSpPr>
          <p:nvPr/>
        </p:nvSpPr>
        <p:spPr bwMode="auto">
          <a:xfrm>
            <a:off x="1749425" y="23526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72" name="Rectangle 135"/>
          <p:cNvSpPr>
            <a:spLocks noChangeArrowheads="1"/>
          </p:cNvSpPr>
          <p:nvPr/>
        </p:nvSpPr>
        <p:spPr bwMode="auto">
          <a:xfrm>
            <a:off x="1965325" y="25685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73" name="Rectangle 152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74" name="Rectangle 154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75" name="Rectangle 157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76" name="Rectangle 159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77" name="Rectangle 162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78" name="Rectangle 163"/>
          <p:cNvSpPr>
            <a:spLocks noChangeArrowheads="1"/>
          </p:cNvSpPr>
          <p:nvPr/>
        </p:nvSpPr>
        <p:spPr bwMode="auto">
          <a:xfrm flipV="1">
            <a:off x="1533525" y="2362200"/>
            <a:ext cx="2025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/>
          </a:p>
        </p:txBody>
      </p:sp>
      <p:sp>
        <p:nvSpPr>
          <p:cNvPr id="1079" name="Rectangle 165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80" name="Rectangle 167"/>
          <p:cNvSpPr>
            <a:spLocks noChangeArrowheads="1"/>
          </p:cNvSpPr>
          <p:nvPr/>
        </p:nvSpPr>
        <p:spPr bwMode="auto">
          <a:xfrm>
            <a:off x="1533525" y="2090738"/>
            <a:ext cx="222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/>
          </a:p>
        </p:txBody>
      </p:sp>
      <p:sp>
        <p:nvSpPr>
          <p:cNvPr id="1081" name="Rectangle 170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82" name="Rectangle 172"/>
          <p:cNvSpPr>
            <a:spLocks noChangeArrowheads="1"/>
          </p:cNvSpPr>
          <p:nvPr/>
        </p:nvSpPr>
        <p:spPr bwMode="auto">
          <a:xfrm>
            <a:off x="1533525" y="2136775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83" name="Rectangle 353"/>
          <p:cNvSpPr>
            <a:spLocks noChangeArrowheads="1"/>
          </p:cNvSpPr>
          <p:nvPr/>
        </p:nvSpPr>
        <p:spPr bwMode="auto">
          <a:xfrm>
            <a:off x="0" y="3267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352"/>
          <p:cNvGraphicFramePr>
            <a:graphicFrameLocks noChangeAspect="1"/>
          </p:cNvGraphicFramePr>
          <p:nvPr/>
        </p:nvGraphicFramePr>
        <p:xfrm>
          <a:off x="3643313" y="2428875"/>
          <a:ext cx="1728787" cy="528638"/>
        </p:xfrm>
        <a:graphic>
          <a:graphicData uri="http://schemas.openxmlformats.org/presentationml/2006/ole">
            <p:oleObj spid="_x0000_s1026" name="Формула" r:id="rId4" imgW="838200" imgH="228600" progId="Equation.3">
              <p:embed/>
            </p:oleObj>
          </a:graphicData>
        </a:graphic>
      </p:graphicFrame>
      <p:sp>
        <p:nvSpPr>
          <p:cNvPr id="1084" name="Rectangle 355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354"/>
          <p:cNvGraphicFramePr>
            <a:graphicFrameLocks noChangeAspect="1"/>
          </p:cNvGraphicFramePr>
          <p:nvPr/>
        </p:nvGraphicFramePr>
        <p:xfrm>
          <a:off x="3419475" y="5876925"/>
          <a:ext cx="2232025" cy="842963"/>
        </p:xfrm>
        <a:graphic>
          <a:graphicData uri="http://schemas.openxmlformats.org/presentationml/2006/ole">
            <p:oleObj spid="_x0000_s1027" name="Формула" r:id="rId5" imgW="1002865" imgH="406224" progId="Equation.3">
              <p:embed/>
            </p:oleObj>
          </a:graphicData>
        </a:graphic>
      </p:graphicFrame>
      <p:sp>
        <p:nvSpPr>
          <p:cNvPr id="1085" name="Rectangle 357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86" name="Rectangle 359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8" name="Object 358"/>
          <p:cNvGraphicFramePr>
            <a:graphicFrameLocks noChangeAspect="1"/>
          </p:cNvGraphicFramePr>
          <p:nvPr/>
        </p:nvGraphicFramePr>
        <p:xfrm>
          <a:off x="3419475" y="3357563"/>
          <a:ext cx="2592388" cy="530225"/>
        </p:xfrm>
        <a:graphic>
          <a:graphicData uri="http://schemas.openxmlformats.org/presentationml/2006/ole">
            <p:oleObj spid="_x0000_s1028" name="Формула" r:id="rId6" imgW="1104900" imgH="228600" progId="Equation.3">
              <p:embed/>
            </p:oleObj>
          </a:graphicData>
        </a:graphic>
      </p:graphicFrame>
      <p:sp>
        <p:nvSpPr>
          <p:cNvPr id="1087" name="Rectangle 365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9" name="Object 364"/>
          <p:cNvGraphicFramePr>
            <a:graphicFrameLocks noChangeAspect="1"/>
          </p:cNvGraphicFramePr>
          <p:nvPr/>
        </p:nvGraphicFramePr>
        <p:xfrm>
          <a:off x="3419475" y="4005263"/>
          <a:ext cx="1800225" cy="936625"/>
        </p:xfrm>
        <a:graphic>
          <a:graphicData uri="http://schemas.openxmlformats.org/presentationml/2006/ole">
            <p:oleObj spid="_x0000_s1029" name="Формула" r:id="rId7" imgW="914003" imgH="406224" progId="Equation.3">
              <p:embed/>
            </p:oleObj>
          </a:graphicData>
        </a:graphic>
      </p:graphicFrame>
      <p:sp>
        <p:nvSpPr>
          <p:cNvPr id="1088" name="Rectangle 367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0" name="Object 366"/>
          <p:cNvGraphicFramePr>
            <a:graphicFrameLocks noChangeAspect="1"/>
          </p:cNvGraphicFramePr>
          <p:nvPr/>
        </p:nvGraphicFramePr>
        <p:xfrm>
          <a:off x="3203575" y="4941888"/>
          <a:ext cx="2663825" cy="935037"/>
        </p:xfrm>
        <a:graphic>
          <a:graphicData uri="http://schemas.openxmlformats.org/presentationml/2006/ole">
            <p:oleObj spid="_x0000_s1030" name="Формула" r:id="rId8" imgW="1320227" imgH="406224" progId="Equation.3">
              <p:embed/>
            </p:oleObj>
          </a:graphicData>
        </a:graphic>
      </p:graphicFrame>
      <p:sp>
        <p:nvSpPr>
          <p:cNvPr id="1089" name="Rectangle 36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1" name="Object 368"/>
          <p:cNvGraphicFramePr>
            <a:graphicFrameLocks noChangeAspect="1"/>
          </p:cNvGraphicFramePr>
          <p:nvPr/>
        </p:nvGraphicFramePr>
        <p:xfrm>
          <a:off x="6443663" y="2420938"/>
          <a:ext cx="1368425" cy="477837"/>
        </p:xfrm>
        <a:graphic>
          <a:graphicData uri="http://schemas.openxmlformats.org/presentationml/2006/ole">
            <p:oleObj spid="_x0000_s1031" name="Формула" r:id="rId9" imgW="647700" imgH="228600" progId="Equation.3">
              <p:embed/>
            </p:oleObj>
          </a:graphicData>
        </a:graphic>
      </p:graphicFrame>
      <p:sp>
        <p:nvSpPr>
          <p:cNvPr id="1090" name="Rectangle 371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2" name="Object 370"/>
          <p:cNvGraphicFramePr>
            <a:graphicFrameLocks noChangeAspect="1"/>
          </p:cNvGraphicFramePr>
          <p:nvPr/>
        </p:nvGraphicFramePr>
        <p:xfrm>
          <a:off x="6443663" y="3284538"/>
          <a:ext cx="1512887" cy="527050"/>
        </p:xfrm>
        <a:graphic>
          <a:graphicData uri="http://schemas.openxmlformats.org/presentationml/2006/ole">
            <p:oleObj spid="_x0000_s1032" name="Формула" r:id="rId10" imgW="685800" imgH="241300" progId="Equation.3">
              <p:embed/>
            </p:oleObj>
          </a:graphicData>
        </a:graphic>
      </p:graphicFrame>
      <p:sp>
        <p:nvSpPr>
          <p:cNvPr id="1091" name="Rectangle 375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92" name="Rectangle 377"/>
          <p:cNvSpPr>
            <a:spLocks noChangeArrowheads="1"/>
          </p:cNvSpPr>
          <p:nvPr/>
        </p:nvSpPr>
        <p:spPr bwMode="auto">
          <a:xfrm>
            <a:off x="0" y="3128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93" name="Rectangle 379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4" name="Object 378"/>
          <p:cNvGraphicFramePr>
            <a:graphicFrameLocks noChangeAspect="1"/>
          </p:cNvGraphicFramePr>
          <p:nvPr/>
        </p:nvGraphicFramePr>
        <p:xfrm>
          <a:off x="6659563" y="4652963"/>
          <a:ext cx="1800225" cy="673100"/>
        </p:xfrm>
        <a:graphic>
          <a:graphicData uri="http://schemas.openxmlformats.org/presentationml/2006/ole">
            <p:oleObj spid="_x0000_s1034" name="Формула" r:id="rId11" imgW="965200" imgH="444500" progId="Equation.3">
              <p:embed/>
            </p:oleObj>
          </a:graphicData>
        </a:graphic>
      </p:graphicFrame>
      <p:sp>
        <p:nvSpPr>
          <p:cNvPr id="1094" name="Rectangle 381"/>
          <p:cNvSpPr>
            <a:spLocks noChangeArrowheads="1"/>
          </p:cNvSpPr>
          <p:nvPr/>
        </p:nvSpPr>
        <p:spPr bwMode="auto">
          <a:xfrm>
            <a:off x="0" y="3209925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5" name="Object 380"/>
          <p:cNvGraphicFramePr>
            <a:graphicFrameLocks noChangeAspect="1"/>
          </p:cNvGraphicFramePr>
          <p:nvPr/>
        </p:nvGraphicFramePr>
        <p:xfrm>
          <a:off x="6372225" y="5876925"/>
          <a:ext cx="1944688" cy="573088"/>
        </p:xfrm>
        <a:graphic>
          <a:graphicData uri="http://schemas.openxmlformats.org/presentationml/2006/ole">
            <p:oleObj spid="_x0000_s1035" name="Формула" r:id="rId12" imgW="901309" imgH="266584" progId="Equation.3">
              <p:embed/>
            </p:oleObj>
          </a:graphicData>
        </a:graphic>
      </p:graphicFrame>
      <p:sp>
        <p:nvSpPr>
          <p:cNvPr id="1095" name="Rectangle 412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3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5800" name="Group 104"/>
          <p:cNvGraphicFramePr>
            <a:graphicFrameLocks noGrp="1"/>
          </p:cNvGraphicFramePr>
          <p:nvPr/>
        </p:nvGraphicFramePr>
        <p:xfrm>
          <a:off x="468313" y="692150"/>
          <a:ext cx="8135937" cy="5803584"/>
        </p:xfrm>
        <a:graphic>
          <a:graphicData uri="http://schemas.openxmlformats.org/drawingml/2006/table">
            <a:tbl>
              <a:tblPr/>
              <a:tblGrid>
                <a:gridCol w="5784850"/>
                <a:gridCol w="2351087"/>
              </a:tblGrid>
              <a:tr h="1001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Этапы:</a:t>
                      </a: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баллов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Прогнозируемая оценка по теме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5?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Проверка теории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Экспресс - опрос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Тест – прогноз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Дополнительные баллы (за </a:t>
                      </a:r>
                      <a:r>
                        <a:rPr kumimoji="0" lang="ru-RU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зад.)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баллов за урок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за урок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5" name="Rectangle 102"/>
          <p:cNvSpPr>
            <a:spLocks noChangeArrowheads="1"/>
          </p:cNvSpPr>
          <p:nvPr/>
        </p:nvSpPr>
        <p:spPr bwMode="auto">
          <a:xfrm>
            <a:off x="2171700" y="5081588"/>
            <a:ext cx="31845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200">
                <a:cs typeface="Times New Roman" pitchFamily="18" charset="0"/>
              </a:rPr>
              <a:t>                                                                      </a:t>
            </a:r>
            <a:endParaRPr 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2339975" y="4005263"/>
            <a:ext cx="4572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/>
            <a:endParaRPr lang="ru-RU" sz="2000"/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468313" y="836613"/>
            <a:ext cx="7775575" cy="628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ru-RU" sz="4400" b="1" dirty="0">
                <a:solidFill>
                  <a:srgbClr val="FF00FF"/>
                </a:solidFill>
              </a:rPr>
              <a:t>Связь прогрессий:</a:t>
            </a:r>
          </a:p>
        </p:txBody>
      </p:sp>
      <p:sp>
        <p:nvSpPr>
          <p:cNvPr id="279559" name="Rectangle 7"/>
          <p:cNvSpPr>
            <a:spLocks noChangeArrowheads="1"/>
          </p:cNvSpPr>
          <p:nvPr/>
        </p:nvSpPr>
        <p:spPr bwMode="auto">
          <a:xfrm>
            <a:off x="2339975" y="2060575"/>
            <a:ext cx="3455988" cy="923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lnSpc>
                <a:spcPct val="100000"/>
              </a:lnSpc>
              <a:buFont typeface="Wingdings" pitchFamily="2" charset="2"/>
              <a:buNone/>
            </a:pPr>
            <a:r>
              <a:rPr lang="ru-RU" sz="5400" dirty="0" smtClean="0">
                <a:solidFill>
                  <a:srgbClr val="3333FF"/>
                </a:solidFill>
              </a:rPr>
              <a:t>  а</a:t>
            </a:r>
            <a:r>
              <a:rPr lang="en-US" sz="5400" baseline="-25000" dirty="0">
                <a:solidFill>
                  <a:srgbClr val="3333FF"/>
                </a:solidFill>
              </a:rPr>
              <a:t>n</a:t>
            </a:r>
            <a:r>
              <a:rPr lang="en-US" sz="5400" dirty="0">
                <a:solidFill>
                  <a:srgbClr val="3333FF"/>
                </a:solidFill>
              </a:rPr>
              <a:t>=a</a:t>
            </a:r>
            <a:r>
              <a:rPr lang="en-US" sz="5400" baseline="-25000" dirty="0">
                <a:solidFill>
                  <a:srgbClr val="3333FF"/>
                </a:solidFill>
              </a:rPr>
              <a:t>n-1</a:t>
            </a:r>
            <a:r>
              <a:rPr lang="ru-RU" sz="5400" dirty="0">
                <a:solidFill>
                  <a:srgbClr val="3333FF"/>
                </a:solidFill>
              </a:rPr>
              <a:t>·</a:t>
            </a:r>
            <a:r>
              <a:rPr lang="en-US" sz="5400" dirty="0">
                <a:solidFill>
                  <a:srgbClr val="3333FF"/>
                </a:solidFill>
              </a:rPr>
              <a:t>d</a:t>
            </a:r>
            <a:r>
              <a:rPr lang="ru-RU" sz="5400" dirty="0">
                <a:solidFill>
                  <a:srgbClr val="3333FF"/>
                </a:solidFill>
              </a:rPr>
              <a:t> </a:t>
            </a:r>
            <a:endParaRPr lang="en-US" sz="5400" dirty="0">
              <a:solidFill>
                <a:srgbClr val="3333FF"/>
              </a:solidFill>
            </a:endParaRPr>
          </a:p>
        </p:txBody>
      </p:sp>
      <p:sp>
        <p:nvSpPr>
          <p:cNvPr id="279562" name="Rectangle 10"/>
          <p:cNvSpPr>
            <a:spLocks noChangeArrowheads="1"/>
          </p:cNvSpPr>
          <p:nvPr/>
        </p:nvSpPr>
        <p:spPr bwMode="auto">
          <a:xfrm>
            <a:off x="2700338" y="3933825"/>
            <a:ext cx="30861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lnSpc>
                <a:spcPct val="100000"/>
              </a:lnSpc>
              <a:buFont typeface="Wingdings" pitchFamily="2" charset="2"/>
              <a:buNone/>
            </a:pPr>
            <a:r>
              <a:rPr lang="en-US" sz="5400" dirty="0" smtClean="0">
                <a:solidFill>
                  <a:srgbClr val="3333FF"/>
                </a:solidFill>
              </a:rPr>
              <a:t>a</a:t>
            </a:r>
            <a:r>
              <a:rPr lang="en-US" sz="5400" baseline="-25000" dirty="0" smtClean="0">
                <a:solidFill>
                  <a:srgbClr val="3333FF"/>
                </a:solidFill>
              </a:rPr>
              <a:t>n</a:t>
            </a:r>
            <a:r>
              <a:rPr lang="en-US" sz="5400" dirty="0" smtClean="0">
                <a:solidFill>
                  <a:srgbClr val="3333FF"/>
                </a:solidFill>
              </a:rPr>
              <a:t>=a</a:t>
            </a:r>
            <a:r>
              <a:rPr lang="en-US" sz="5400" baseline="-25000" dirty="0" smtClean="0">
                <a:solidFill>
                  <a:srgbClr val="3333FF"/>
                </a:solidFill>
              </a:rPr>
              <a:t>1</a:t>
            </a:r>
            <a:r>
              <a:rPr lang="ru-RU" sz="5400" dirty="0">
                <a:solidFill>
                  <a:srgbClr val="3333FF"/>
                </a:solidFill>
              </a:rPr>
              <a:t>·</a:t>
            </a:r>
            <a:r>
              <a:rPr lang="en-US" sz="5400" dirty="0">
                <a:solidFill>
                  <a:srgbClr val="3333FF"/>
                </a:solidFill>
              </a:rPr>
              <a:t>d</a:t>
            </a:r>
            <a:r>
              <a:rPr lang="en-US" sz="5400" baseline="30000" dirty="0">
                <a:solidFill>
                  <a:srgbClr val="3333FF"/>
                </a:solidFill>
              </a:rPr>
              <a:t>n-1</a:t>
            </a:r>
            <a:endParaRPr lang="ru-RU" sz="5400" baseline="30000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79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79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2754</TotalTime>
  <Words>1223</Words>
  <Application>Microsoft PowerPoint</Application>
  <PresentationFormat>Экран (4:3)</PresentationFormat>
  <Paragraphs>371</Paragraphs>
  <Slides>27</Slides>
  <Notes>20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Поток</vt:lpstr>
      <vt:lpstr>Формула</vt:lpstr>
      <vt:lpstr>Повторительно-обобщающий урок по теме:   «Арифметическая и геометрическая прогрессии». </vt:lpstr>
      <vt:lpstr>Цели:</vt:lpstr>
      <vt:lpstr>Домашнее задание: на 18.02.11.</vt:lpstr>
      <vt:lpstr>Слайд 4</vt:lpstr>
      <vt:lpstr>Учёт результатов работы: </vt:lpstr>
      <vt:lpstr>I. Проверка теории.</vt:lpstr>
      <vt:lpstr>Заполненная таблица:</vt:lpstr>
      <vt:lpstr>Слайд 8</vt:lpstr>
      <vt:lpstr>Слайд 9</vt:lpstr>
      <vt:lpstr>Прогрессио (от лат.«progressio») – это …</vt:lpstr>
      <vt:lpstr>        II. Экспресс-опрос.</vt:lpstr>
      <vt:lpstr>     Ключ к расшифровке:</vt:lpstr>
      <vt:lpstr>Слайд 13</vt:lpstr>
      <vt:lpstr>Прогрессио – это движение вперед!                                                            </vt:lpstr>
      <vt:lpstr>Из истории:</vt:lpstr>
      <vt:lpstr>Слайд 16</vt:lpstr>
      <vt:lpstr>    Сколько же зерен попросил изобретатель шахмат у царя?</vt:lpstr>
      <vt:lpstr>Слайд 18</vt:lpstr>
      <vt:lpstr>Слайд 19</vt:lpstr>
      <vt:lpstr>Слайд 20</vt:lpstr>
      <vt:lpstr>Слайд 21</vt:lpstr>
      <vt:lpstr>Подготовка к ГИА:</vt:lpstr>
      <vt:lpstr>Слайд 23</vt:lpstr>
      <vt:lpstr>Итоги. Критерии оценки:</vt:lpstr>
      <vt:lpstr>Слайд 25</vt:lpstr>
      <vt:lpstr>Слайд 26</vt:lpstr>
      <vt:lpstr>Слайд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Повторительно-обобщающий урок по теме:   «Арифметическая и геометрическая прогрессии» </dc:title>
  <dc:creator>Igor</dc:creator>
  <cp:lastModifiedBy>COMP</cp:lastModifiedBy>
  <cp:revision>149</cp:revision>
  <dcterms:created xsi:type="dcterms:W3CDTF">2007-02-25T13:31:49Z</dcterms:created>
  <dcterms:modified xsi:type="dcterms:W3CDTF">2011-02-16T21:34:52Z</dcterms:modified>
</cp:coreProperties>
</file>