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6" r:id="rId1"/>
  </p:sldMasterIdLst>
  <p:notesMasterIdLst>
    <p:notesMasterId r:id="rId20"/>
  </p:notesMasterIdLst>
  <p:sldIdLst>
    <p:sldId id="261" r:id="rId2"/>
    <p:sldId id="264" r:id="rId3"/>
    <p:sldId id="265" r:id="rId4"/>
    <p:sldId id="266" r:id="rId5"/>
    <p:sldId id="273" r:id="rId6"/>
    <p:sldId id="267" r:id="rId7"/>
    <p:sldId id="281" r:id="rId8"/>
    <p:sldId id="283" r:id="rId9"/>
    <p:sldId id="284" r:id="rId10"/>
    <p:sldId id="280" r:id="rId11"/>
    <p:sldId id="286" r:id="rId12"/>
    <p:sldId id="282" r:id="rId13"/>
    <p:sldId id="275" r:id="rId14"/>
    <p:sldId id="276" r:id="rId15"/>
    <p:sldId id="277" r:id="rId16"/>
    <p:sldId id="285" r:id="rId17"/>
    <p:sldId id="278" r:id="rId18"/>
    <p:sldId id="279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hlink"/>
    </p:penClr>
  </p:showPr>
  <p:clrMru>
    <a:srgbClr val="FF00FF"/>
    <a:srgbClr val="3333FF"/>
    <a:srgbClr val="1313AD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1817" autoAdjust="0"/>
    <p:restoredTop sz="94652" autoAdjust="0"/>
  </p:normalViewPr>
  <p:slideViewPr>
    <p:cSldViewPr>
      <p:cViewPr>
        <p:scale>
          <a:sx n="80" d="100"/>
          <a:sy n="80" d="100"/>
        </p:scale>
        <p:origin x="-258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8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B2A80E-AF23-42D9-9DAE-B81D6AE580F3}" type="doc">
      <dgm:prSet loTypeId="urn:microsoft.com/office/officeart/2005/8/layout/vList2" loCatId="list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4D0C887-F9DE-40BF-9BA7-D84E5510E522}">
      <dgm:prSet custT="1"/>
      <dgm:spPr/>
      <dgm:t>
        <a:bodyPr/>
        <a:lstStyle/>
        <a:p>
          <a:pPr rtl="0"/>
          <a:r>
            <a:rPr lang="ru-RU" sz="3600" dirty="0" smtClean="0"/>
            <a:t>«Зачётная  система – одна  из форм  </a:t>
          </a:r>
          <a:r>
            <a:rPr lang="ru-RU" sz="3600" dirty="0" smtClean="0"/>
            <a:t>проверки   </a:t>
          </a:r>
          <a:r>
            <a:rPr lang="ru-RU" sz="3600" dirty="0" smtClean="0"/>
            <a:t>знаний   на   уроках  алгебры  в  7  классе».</a:t>
          </a:r>
          <a:endParaRPr lang="ru-RU" sz="3600" dirty="0"/>
        </a:p>
      </dgm:t>
    </dgm:pt>
    <dgm:pt modelId="{71984D2D-F65B-45E7-8FB7-35154273C12E}" type="parTrans" cxnId="{8ED9ABF3-6AFE-497A-8421-4CE4900AC76E}">
      <dgm:prSet/>
      <dgm:spPr/>
      <dgm:t>
        <a:bodyPr/>
        <a:lstStyle/>
        <a:p>
          <a:endParaRPr lang="ru-RU"/>
        </a:p>
      </dgm:t>
    </dgm:pt>
    <dgm:pt modelId="{EF27E5FA-914C-410D-9BAF-55F412330FA5}" type="sibTrans" cxnId="{8ED9ABF3-6AFE-497A-8421-4CE4900AC76E}">
      <dgm:prSet/>
      <dgm:spPr/>
      <dgm:t>
        <a:bodyPr/>
        <a:lstStyle/>
        <a:p>
          <a:endParaRPr lang="ru-RU"/>
        </a:p>
      </dgm:t>
    </dgm:pt>
    <dgm:pt modelId="{B0AAF429-06F2-49C0-AD4B-8BE3DD235C50}" type="pres">
      <dgm:prSet presAssocID="{4FB2A80E-AF23-42D9-9DAE-B81D6AE580F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8AD4900-E389-4173-8B7B-AD2FB93ED11A}" type="pres">
      <dgm:prSet presAssocID="{84D0C887-F9DE-40BF-9BA7-D84E5510E522}" presName="parentText" presStyleLbl="node1" presStyleIdx="0" presStyleCnt="1" custLinFactNeighborX="-5102" custLinFactNeighborY="-5664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EA0B61E-D4F3-4208-A0BC-5D9064FE62C2}" type="presOf" srcId="{4FB2A80E-AF23-42D9-9DAE-B81D6AE580F3}" destId="{B0AAF429-06F2-49C0-AD4B-8BE3DD235C50}" srcOrd="0" destOrd="0" presId="urn:microsoft.com/office/officeart/2005/8/layout/vList2"/>
    <dgm:cxn modelId="{DC3302C7-9224-4A58-83FB-FC88A1EF0061}" type="presOf" srcId="{84D0C887-F9DE-40BF-9BA7-D84E5510E522}" destId="{C8AD4900-E389-4173-8B7B-AD2FB93ED11A}" srcOrd="0" destOrd="0" presId="urn:microsoft.com/office/officeart/2005/8/layout/vList2"/>
    <dgm:cxn modelId="{8ED9ABF3-6AFE-497A-8421-4CE4900AC76E}" srcId="{4FB2A80E-AF23-42D9-9DAE-B81D6AE580F3}" destId="{84D0C887-F9DE-40BF-9BA7-D84E5510E522}" srcOrd="0" destOrd="0" parTransId="{71984D2D-F65B-45E7-8FB7-35154273C12E}" sibTransId="{EF27E5FA-914C-410D-9BAF-55F412330FA5}"/>
    <dgm:cxn modelId="{1C08CBF0-4BDA-45E3-AAAA-6CD69C6A1767}" type="presParOf" srcId="{B0AAF429-06F2-49C0-AD4B-8BE3DD235C50}" destId="{C8AD4900-E389-4173-8B7B-AD2FB93ED11A}" srcOrd="0" destOrd="0" presId="urn:microsoft.com/office/officeart/2005/8/layout/vList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B9DB04A-F9C9-42F6-9CE6-44158DB355BA}" type="doc">
      <dgm:prSet loTypeId="urn:microsoft.com/office/officeart/2005/8/layout/vList3" loCatId="list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E571974-5328-4AD8-81B6-59BC91C76130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pPr rtl="0"/>
          <a:r>
            <a:rPr lang="ru-RU" u="sng" dirty="0" smtClean="0"/>
            <a:t>ЦЕЛЬ  ИССЛЕДОВАНИЯ:</a:t>
          </a:r>
          <a:endParaRPr lang="ru-RU" u="sng" dirty="0"/>
        </a:p>
      </dgm:t>
    </dgm:pt>
    <dgm:pt modelId="{72D285A4-101D-4463-A121-CADAFE5F1470}" type="parTrans" cxnId="{6BA0438D-7BE5-4A02-B691-2D5A93F29427}">
      <dgm:prSet/>
      <dgm:spPr/>
      <dgm:t>
        <a:bodyPr/>
        <a:lstStyle/>
        <a:p>
          <a:endParaRPr lang="ru-RU"/>
        </a:p>
      </dgm:t>
    </dgm:pt>
    <dgm:pt modelId="{3CA45876-71EC-4B15-8186-6091FE70E8D0}" type="sibTrans" cxnId="{6BA0438D-7BE5-4A02-B691-2D5A93F29427}">
      <dgm:prSet/>
      <dgm:spPr/>
      <dgm:t>
        <a:bodyPr/>
        <a:lstStyle/>
        <a:p>
          <a:endParaRPr lang="ru-RU"/>
        </a:p>
      </dgm:t>
    </dgm:pt>
    <dgm:pt modelId="{FA22AD90-D061-477B-98F5-89E04304BA16}" type="pres">
      <dgm:prSet presAssocID="{3B9DB04A-F9C9-42F6-9CE6-44158DB355BA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76F1749-6882-40A0-8898-C5ABAD7E9368}" type="pres">
      <dgm:prSet presAssocID="{DE571974-5328-4AD8-81B6-59BC91C76130}" presName="composite" presStyleCnt="0"/>
      <dgm:spPr/>
      <dgm:t>
        <a:bodyPr/>
        <a:lstStyle/>
        <a:p>
          <a:endParaRPr lang="ru-RU"/>
        </a:p>
      </dgm:t>
    </dgm:pt>
    <dgm:pt modelId="{CDB4DC39-DDCD-447D-ADA5-9D3793F5C5B0}" type="pres">
      <dgm:prSet presAssocID="{DE571974-5328-4AD8-81B6-59BC91C76130}" presName="imgShp" presStyleLbl="fgImgPlace1" presStyleIdx="0" presStyleCnt="1" custLinFactNeighborX="10707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FAB2CDAA-80D9-4DCB-AC33-148960CEF339}" type="pres">
      <dgm:prSet presAssocID="{DE571974-5328-4AD8-81B6-59BC91C76130}" presName="tx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BA0438D-7BE5-4A02-B691-2D5A93F29427}" srcId="{3B9DB04A-F9C9-42F6-9CE6-44158DB355BA}" destId="{DE571974-5328-4AD8-81B6-59BC91C76130}" srcOrd="0" destOrd="0" parTransId="{72D285A4-101D-4463-A121-CADAFE5F1470}" sibTransId="{3CA45876-71EC-4B15-8186-6091FE70E8D0}"/>
    <dgm:cxn modelId="{FF0EA3FC-9A9D-4053-BD43-4CC7C47EEC54}" type="presOf" srcId="{DE571974-5328-4AD8-81B6-59BC91C76130}" destId="{FAB2CDAA-80D9-4DCB-AC33-148960CEF339}" srcOrd="0" destOrd="0" presId="urn:microsoft.com/office/officeart/2005/8/layout/vList3"/>
    <dgm:cxn modelId="{B96CE956-71E5-4134-B095-FF362AF5541A}" type="presOf" srcId="{3B9DB04A-F9C9-42F6-9CE6-44158DB355BA}" destId="{FA22AD90-D061-477B-98F5-89E04304BA16}" srcOrd="0" destOrd="0" presId="urn:microsoft.com/office/officeart/2005/8/layout/vList3"/>
    <dgm:cxn modelId="{6EA2342F-0FD9-4658-AF45-E0FCECB8149F}" type="presParOf" srcId="{FA22AD90-D061-477B-98F5-89E04304BA16}" destId="{876F1749-6882-40A0-8898-C5ABAD7E9368}" srcOrd="0" destOrd="0" presId="urn:microsoft.com/office/officeart/2005/8/layout/vList3"/>
    <dgm:cxn modelId="{7866C832-9934-4D99-8F12-794E30699BC9}" type="presParOf" srcId="{876F1749-6882-40A0-8898-C5ABAD7E9368}" destId="{CDB4DC39-DDCD-447D-ADA5-9D3793F5C5B0}" srcOrd="0" destOrd="0" presId="urn:microsoft.com/office/officeart/2005/8/layout/vList3"/>
    <dgm:cxn modelId="{36ECA8C7-BA5E-4B11-B290-CA5348BAF707}" type="presParOf" srcId="{876F1749-6882-40A0-8898-C5ABAD7E9368}" destId="{FAB2CDAA-80D9-4DCB-AC33-148960CEF339}" srcOrd="1" destOrd="0" presId="urn:microsoft.com/office/officeart/2005/8/layout/vList3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2C7C9DE-3057-46EC-A60D-4506C64A8B6D}" type="doc">
      <dgm:prSet loTypeId="urn:microsoft.com/office/officeart/2005/8/layout/vList3" loCatId="list" qsTypeId="urn:microsoft.com/office/officeart/2005/8/quickstyle/3d5" qsCatId="3D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9D0F5487-754D-4EA8-9D17-6C91DC272A26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pPr rtl="0"/>
          <a:r>
            <a:rPr lang="ru-RU" u="sng" dirty="0" smtClean="0"/>
            <a:t>ЗАДАЧИ  ИССЛЕДОВАНИЯ:</a:t>
          </a:r>
          <a:endParaRPr lang="ru-RU" u="sng" dirty="0"/>
        </a:p>
      </dgm:t>
    </dgm:pt>
    <dgm:pt modelId="{49E4FDF4-0AAD-435D-BE54-D6651B9BA4BC}" type="parTrans" cxnId="{3076382D-CA61-45D6-A353-2081A18EDD9B}">
      <dgm:prSet/>
      <dgm:spPr/>
      <dgm:t>
        <a:bodyPr/>
        <a:lstStyle/>
        <a:p>
          <a:endParaRPr lang="ru-RU"/>
        </a:p>
      </dgm:t>
    </dgm:pt>
    <dgm:pt modelId="{D1EA7DE8-AAD0-49EC-A4B2-62359BAB6F46}" type="sibTrans" cxnId="{3076382D-CA61-45D6-A353-2081A18EDD9B}">
      <dgm:prSet/>
      <dgm:spPr/>
      <dgm:t>
        <a:bodyPr/>
        <a:lstStyle/>
        <a:p>
          <a:endParaRPr lang="ru-RU"/>
        </a:p>
      </dgm:t>
    </dgm:pt>
    <dgm:pt modelId="{3DAF15CE-E3E5-4543-A395-2ABFF317450A}" type="pres">
      <dgm:prSet presAssocID="{92C7C9DE-3057-46EC-A60D-4506C64A8B6D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00F19DB-990E-4E61-AB80-01DFDB0A860A}" type="pres">
      <dgm:prSet presAssocID="{9D0F5487-754D-4EA8-9D17-6C91DC272A26}" presName="composite" presStyleCnt="0"/>
      <dgm:spPr/>
    </dgm:pt>
    <dgm:pt modelId="{8DC6C354-A653-4F73-A68B-8DFBBDC252D9}" type="pres">
      <dgm:prSet presAssocID="{9D0F5487-754D-4EA8-9D17-6C91DC272A26}" presName="imgShp" presStyleLbl="fgImgPlace1" presStyleIdx="0" presStyleCnt="1" custAng="21260490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E752302F-7BB8-4048-A6D7-CE133648C7DA}" type="pres">
      <dgm:prSet presAssocID="{9D0F5487-754D-4EA8-9D17-6C91DC272A26}" presName="txShp" presStyleLbl="node1" presStyleIdx="0" presStyleCnt="1" custLinFactNeighborX="677" custLinFactNeighborY="-100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076382D-CA61-45D6-A353-2081A18EDD9B}" srcId="{92C7C9DE-3057-46EC-A60D-4506C64A8B6D}" destId="{9D0F5487-754D-4EA8-9D17-6C91DC272A26}" srcOrd="0" destOrd="0" parTransId="{49E4FDF4-0AAD-435D-BE54-D6651B9BA4BC}" sibTransId="{D1EA7DE8-AAD0-49EC-A4B2-62359BAB6F46}"/>
    <dgm:cxn modelId="{3BA58F63-712C-4711-9096-CA4E7BDFB428}" type="presOf" srcId="{9D0F5487-754D-4EA8-9D17-6C91DC272A26}" destId="{E752302F-7BB8-4048-A6D7-CE133648C7DA}" srcOrd="0" destOrd="0" presId="urn:microsoft.com/office/officeart/2005/8/layout/vList3"/>
    <dgm:cxn modelId="{96C798F8-ECFF-4405-A62F-50AA1A76DCB0}" type="presOf" srcId="{92C7C9DE-3057-46EC-A60D-4506C64A8B6D}" destId="{3DAF15CE-E3E5-4543-A395-2ABFF317450A}" srcOrd="0" destOrd="0" presId="urn:microsoft.com/office/officeart/2005/8/layout/vList3"/>
    <dgm:cxn modelId="{5711329B-9E30-40EA-BC0C-F1E25D8EF32D}" type="presParOf" srcId="{3DAF15CE-E3E5-4543-A395-2ABFF317450A}" destId="{600F19DB-990E-4E61-AB80-01DFDB0A860A}" srcOrd="0" destOrd="0" presId="urn:microsoft.com/office/officeart/2005/8/layout/vList3"/>
    <dgm:cxn modelId="{1BFCD767-B8D8-48F4-9543-0EBE49C8BFA7}" type="presParOf" srcId="{600F19DB-990E-4E61-AB80-01DFDB0A860A}" destId="{8DC6C354-A653-4F73-A68B-8DFBBDC252D9}" srcOrd="0" destOrd="0" presId="urn:microsoft.com/office/officeart/2005/8/layout/vList3"/>
    <dgm:cxn modelId="{CD9D8944-B044-4D3A-BC67-73E091E0E46B}" type="presParOf" srcId="{600F19DB-990E-4E61-AB80-01DFDB0A860A}" destId="{E752302F-7BB8-4048-A6D7-CE133648C7DA}" srcOrd="1" destOrd="0" presId="urn:microsoft.com/office/officeart/2005/8/layout/vList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FB8166-8F49-4F1A-A850-051F60555623}" type="datetimeFigureOut">
              <a:rPr lang="ru-RU" smtClean="0"/>
              <a:pPr/>
              <a:t>28.01.2010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46219B-B9DD-4B7A-A6EF-1AF80CCB797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6219B-B9DD-4B7A-A6EF-1AF80CCB797C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28.01.2010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28.01.2010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28.01.2010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1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28.01.2010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9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28.01.2010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7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7" r:id="rId1"/>
    <p:sldLayoutId id="2147484178" r:id="rId2"/>
    <p:sldLayoutId id="2147484179" r:id="rId3"/>
    <p:sldLayoutId id="2147484180" r:id="rId4"/>
    <p:sldLayoutId id="2147484181" r:id="rId5"/>
    <p:sldLayoutId id="2147484182" r:id="rId6"/>
    <p:sldLayoutId id="2147484183" r:id="rId7"/>
    <p:sldLayoutId id="2147484184" r:id="rId8"/>
    <p:sldLayoutId id="2147484185" r:id="rId9"/>
    <p:sldLayoutId id="2147484186" r:id="rId10"/>
    <p:sldLayoutId id="214748418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2" y="0"/>
            <a:ext cx="1495794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									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			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													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12" name="Схема 11"/>
          <p:cNvGraphicFramePr/>
          <p:nvPr/>
        </p:nvGraphicFramePr>
        <p:xfrm>
          <a:off x="857225" y="1785927"/>
          <a:ext cx="7215239" cy="1857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643173" y="3857628"/>
            <a:ext cx="30718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dirty="0" smtClean="0"/>
              <a:t>         </a:t>
            </a:r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143374" y="4143380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         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142977" y="642918"/>
            <a:ext cx="75533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   </a:t>
            </a:r>
          </a:p>
          <a:p>
            <a:pPr algn="ctr"/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0" y="5429264"/>
            <a:ext cx="3497368" cy="861774"/>
          </a:xfrm>
          <a:prstGeom prst="rect">
            <a:avLst/>
          </a:prstGeom>
          <a:effectLst>
            <a:softEdge rad="127000"/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rgbClr val="3333FF"/>
                </a:solidFill>
              </a:rPr>
              <a:t>Выполнила:</a:t>
            </a:r>
            <a:r>
              <a:rPr lang="en-US" sz="1600" dirty="0" smtClean="0">
                <a:solidFill>
                  <a:srgbClr val="3333FF"/>
                </a:solidFill>
              </a:rPr>
              <a:t> </a:t>
            </a:r>
            <a:r>
              <a:rPr lang="ru-RU" sz="1600" dirty="0" smtClean="0">
                <a:solidFill>
                  <a:srgbClr val="3333FF"/>
                </a:solidFill>
              </a:rPr>
              <a:t> </a:t>
            </a:r>
            <a:r>
              <a:rPr lang="ru-RU" sz="1600" dirty="0" err="1" smtClean="0">
                <a:solidFill>
                  <a:srgbClr val="3333FF"/>
                </a:solidFill>
              </a:rPr>
              <a:t>Андреянова</a:t>
            </a:r>
            <a:r>
              <a:rPr lang="ru-RU" sz="1600" dirty="0" smtClean="0">
                <a:solidFill>
                  <a:srgbClr val="3333FF"/>
                </a:solidFill>
              </a:rPr>
              <a:t> </a:t>
            </a:r>
            <a:r>
              <a:rPr lang="en-US" sz="1600" dirty="0" smtClean="0">
                <a:solidFill>
                  <a:srgbClr val="3333FF"/>
                </a:solidFill>
              </a:rPr>
              <a:t> </a:t>
            </a:r>
            <a:r>
              <a:rPr lang="ru-RU" sz="1600" dirty="0" smtClean="0">
                <a:solidFill>
                  <a:srgbClr val="3333FF"/>
                </a:solidFill>
              </a:rPr>
              <a:t>Л.М.</a:t>
            </a:r>
          </a:p>
          <a:p>
            <a:r>
              <a:rPr lang="ru-RU" sz="1600" dirty="0" smtClean="0">
                <a:solidFill>
                  <a:srgbClr val="3333FF"/>
                </a:solidFill>
              </a:rPr>
              <a:t>учитель </a:t>
            </a:r>
            <a:r>
              <a:rPr lang="en-US" sz="1600" dirty="0" smtClean="0">
                <a:solidFill>
                  <a:srgbClr val="3333FF"/>
                </a:solidFill>
              </a:rPr>
              <a:t> </a:t>
            </a:r>
            <a:r>
              <a:rPr lang="ru-RU" sz="1600" dirty="0" smtClean="0">
                <a:solidFill>
                  <a:srgbClr val="3333FF"/>
                </a:solidFill>
              </a:rPr>
              <a:t>математики</a:t>
            </a:r>
            <a:r>
              <a:rPr lang="en-US" sz="1600" dirty="0" smtClean="0">
                <a:solidFill>
                  <a:srgbClr val="3333FF"/>
                </a:solidFill>
              </a:rPr>
              <a:t> </a:t>
            </a:r>
            <a:r>
              <a:rPr lang="ru-RU" sz="1600" dirty="0" smtClean="0">
                <a:solidFill>
                  <a:srgbClr val="3333FF"/>
                </a:solidFill>
              </a:rPr>
              <a:t> МОУСОШ №12</a:t>
            </a:r>
          </a:p>
          <a:p>
            <a:r>
              <a:rPr lang="ru-RU" sz="1600" dirty="0" smtClean="0">
                <a:solidFill>
                  <a:srgbClr val="3333FF"/>
                </a:solidFill>
              </a:rPr>
              <a:t>г.</a:t>
            </a:r>
            <a:r>
              <a:rPr lang="en-US" sz="1600" dirty="0" smtClean="0">
                <a:solidFill>
                  <a:srgbClr val="3333FF"/>
                </a:solidFill>
              </a:rPr>
              <a:t> </a:t>
            </a:r>
            <a:r>
              <a:rPr lang="ru-RU" sz="1600" dirty="0" smtClean="0">
                <a:solidFill>
                  <a:srgbClr val="3333FF"/>
                </a:solidFill>
              </a:rPr>
              <a:t> В.Волочка </a:t>
            </a:r>
            <a:r>
              <a:rPr lang="en-US" sz="1600" dirty="0" smtClean="0">
                <a:solidFill>
                  <a:srgbClr val="3333FF"/>
                </a:solidFill>
              </a:rPr>
              <a:t> </a:t>
            </a:r>
            <a:r>
              <a:rPr lang="ru-RU" sz="1600" dirty="0" smtClean="0">
                <a:solidFill>
                  <a:srgbClr val="3333FF"/>
                </a:solidFill>
              </a:rPr>
              <a:t>Тверской</a:t>
            </a:r>
            <a:r>
              <a:rPr lang="en-US" sz="1600" dirty="0" smtClean="0">
                <a:solidFill>
                  <a:srgbClr val="3333FF"/>
                </a:solidFill>
              </a:rPr>
              <a:t> </a:t>
            </a:r>
            <a:r>
              <a:rPr lang="ru-RU" sz="1600" dirty="0" smtClean="0">
                <a:solidFill>
                  <a:srgbClr val="3333FF"/>
                </a:solidFill>
              </a:rPr>
              <a:t> области</a:t>
            </a:r>
            <a:r>
              <a:rPr lang="ru-RU" dirty="0" smtClean="0">
                <a:solidFill>
                  <a:srgbClr val="3333FF"/>
                </a:solidFill>
              </a:rPr>
              <a:t>.</a:t>
            </a:r>
            <a:endParaRPr lang="ru-RU" dirty="0">
              <a:solidFill>
                <a:srgbClr val="3333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429652" y="357166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CCB9272-727D-4715-B142-D2B2EF4B37FB}" type="slidenum">
              <a:rPr lang="ru-RU" smtClean="0">
                <a:solidFill>
                  <a:srgbClr val="FF00FF"/>
                </a:solidFill>
              </a:rPr>
              <a:t>1</a:t>
            </a:fld>
            <a:endParaRPr lang="ru-RU" dirty="0">
              <a:solidFill>
                <a:srgbClr val="FF00FF"/>
              </a:solidFill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1000108"/>
            <a:ext cx="8723414" cy="707886"/>
          </a:xfrm>
          <a:prstGeom prst="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4000" dirty="0" smtClean="0"/>
              <a:t>Зачётные уроки по следующим темам:</a:t>
            </a:r>
            <a:endParaRPr lang="ru-RU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000100" y="3286124"/>
            <a:ext cx="7312836" cy="1569660"/>
          </a:xfrm>
          <a:prstGeom prst="rect">
            <a:avLst/>
          </a:prstGeom>
          <a:effectLst>
            <a:outerShdw blurRad="50800" dist="25000" dir="5400000" rotWithShape="0">
              <a:srgbClr val="000000">
                <a:alpha val="40000"/>
              </a:srgbClr>
            </a:outerShdw>
            <a:softEdge rad="3175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342900" indent="-342900"/>
            <a:r>
              <a:rPr lang="ru-RU" sz="3200" dirty="0" smtClean="0">
                <a:solidFill>
                  <a:srgbClr val="3333FF"/>
                </a:solidFill>
              </a:rPr>
              <a:t>1 .  Степень с натуральным показателем.</a:t>
            </a:r>
          </a:p>
          <a:p>
            <a:pPr marL="342900" indent="-342900"/>
            <a:r>
              <a:rPr lang="ru-RU" sz="3200" dirty="0" smtClean="0">
                <a:solidFill>
                  <a:srgbClr val="3333FF"/>
                </a:solidFill>
              </a:rPr>
              <a:t>2.   Многочлены.</a:t>
            </a:r>
          </a:p>
          <a:p>
            <a:pPr marL="342900" indent="-342900"/>
            <a:r>
              <a:rPr lang="ru-RU" sz="3200" dirty="0" smtClean="0">
                <a:solidFill>
                  <a:srgbClr val="3333FF"/>
                </a:solidFill>
              </a:rPr>
              <a:t>3.   Линейная функция.</a:t>
            </a:r>
            <a:endParaRPr lang="ru-RU" sz="3200" dirty="0">
              <a:solidFill>
                <a:srgbClr val="3333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86776" y="42860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FF"/>
                </a:solidFill>
              </a:rPr>
              <a:t>10</a:t>
            </a:r>
            <a:endParaRPr lang="ru-RU" dirty="0">
              <a:solidFill>
                <a:srgbClr val="FF00FF"/>
              </a:solidFill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1857364"/>
            <a:ext cx="7787773" cy="31085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glow rad="139700">
              <a:schemeClr val="accent1">
                <a:satMod val="175000"/>
                <a:alpha val="40000"/>
              </a:schemeClr>
            </a:glow>
            <a:softEdge rad="317500"/>
          </a:effectLst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Зачётный урок включал в себя несколько этапов:</a:t>
            </a:r>
          </a:p>
          <a:p>
            <a:endParaRPr lang="ru-RU" sz="2800" dirty="0" smtClean="0">
              <a:solidFill>
                <a:srgbClr val="C00000"/>
              </a:solidFill>
            </a:endParaRPr>
          </a:p>
          <a:p>
            <a:pPr>
              <a:buFontTx/>
              <a:buChar char="-"/>
            </a:pPr>
            <a:r>
              <a:rPr lang="ru-RU" sz="2800" dirty="0" smtClean="0">
                <a:solidFill>
                  <a:srgbClr val="3333FF"/>
                </a:solidFill>
              </a:rPr>
              <a:t>  опрос по билету (мини-экзамен);</a:t>
            </a:r>
          </a:p>
          <a:p>
            <a:r>
              <a:rPr lang="ru-RU" sz="2800" dirty="0" smtClean="0">
                <a:solidFill>
                  <a:srgbClr val="3333FF"/>
                </a:solidFill>
              </a:rPr>
              <a:t>-  математический диктант;</a:t>
            </a:r>
          </a:p>
          <a:p>
            <a:pPr>
              <a:buFontTx/>
              <a:buChar char="-"/>
            </a:pPr>
            <a:r>
              <a:rPr lang="ru-RU" sz="2800" dirty="0" smtClean="0">
                <a:solidFill>
                  <a:srgbClr val="3333FF"/>
                </a:solidFill>
              </a:rPr>
              <a:t>  устный счёт;</a:t>
            </a:r>
          </a:p>
          <a:p>
            <a:pPr>
              <a:buFontTx/>
              <a:buChar char="-"/>
            </a:pPr>
            <a:r>
              <a:rPr lang="ru-RU" sz="2800" dirty="0" smtClean="0">
                <a:solidFill>
                  <a:srgbClr val="3333FF"/>
                </a:solidFill>
              </a:rPr>
              <a:t>  тестирование;</a:t>
            </a:r>
          </a:p>
          <a:p>
            <a:r>
              <a:rPr lang="ru-RU" sz="2800" dirty="0" smtClean="0">
                <a:solidFill>
                  <a:srgbClr val="3333FF"/>
                </a:solidFill>
              </a:rPr>
              <a:t>-  контрольная работа.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86776" y="35716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FF"/>
                </a:solidFill>
              </a:rPr>
              <a:t>11</a:t>
            </a:r>
            <a:endParaRPr lang="ru-RU" dirty="0">
              <a:solidFill>
                <a:srgbClr val="FF00FF"/>
              </a:solidFill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7290" y="857233"/>
            <a:ext cx="6684202" cy="10156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none" rtlCol="0">
            <a:spAutoFit/>
          </a:bodyPr>
          <a:lstStyle/>
          <a:p>
            <a:r>
              <a:rPr lang="ru-RU" sz="6000" dirty="0" smtClean="0">
                <a:solidFill>
                  <a:schemeClr val="bg1"/>
                </a:solidFill>
              </a:rPr>
              <a:t>Виды   оценивания:</a:t>
            </a:r>
            <a:endParaRPr lang="ru-RU" sz="60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2857496"/>
            <a:ext cx="7724166" cy="2677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glow rad="228600">
              <a:schemeClr val="accent1">
                <a:satMod val="175000"/>
                <a:alpha val="40000"/>
              </a:schemeClr>
            </a:glow>
            <a:softEdge rad="317500"/>
          </a:effectLst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ru-RU" sz="3200" dirty="0" smtClean="0">
                <a:solidFill>
                  <a:srgbClr val="3333FF"/>
                </a:solidFill>
              </a:rPr>
              <a:t>самоконтроль;</a:t>
            </a:r>
          </a:p>
          <a:p>
            <a:r>
              <a:rPr lang="ru-RU" sz="4000" dirty="0" smtClean="0">
                <a:solidFill>
                  <a:srgbClr val="3333FF"/>
                </a:solidFill>
              </a:rPr>
              <a:t>-</a:t>
            </a:r>
            <a:r>
              <a:rPr lang="ru-RU" sz="3200" dirty="0" err="1" smtClean="0">
                <a:solidFill>
                  <a:srgbClr val="3333FF"/>
                </a:solidFill>
              </a:rPr>
              <a:t>самооценивание</a:t>
            </a:r>
            <a:r>
              <a:rPr lang="ru-RU" sz="3200" dirty="0" smtClean="0">
                <a:solidFill>
                  <a:srgbClr val="3333FF"/>
                </a:solidFill>
              </a:rPr>
              <a:t>;</a:t>
            </a:r>
          </a:p>
          <a:p>
            <a:pPr>
              <a:buFontTx/>
              <a:buChar char="-"/>
            </a:pPr>
            <a:r>
              <a:rPr lang="ru-RU" sz="3200" dirty="0" smtClean="0">
                <a:solidFill>
                  <a:srgbClr val="3333FF"/>
                </a:solidFill>
              </a:rPr>
              <a:t>оценивание  учителем;</a:t>
            </a:r>
          </a:p>
          <a:p>
            <a:pPr>
              <a:buFontTx/>
              <a:buChar char="-"/>
            </a:pPr>
            <a:r>
              <a:rPr lang="ru-RU" sz="3200" dirty="0" smtClean="0">
                <a:solidFill>
                  <a:srgbClr val="3333FF"/>
                </a:solidFill>
              </a:rPr>
              <a:t>взаимопроверка;</a:t>
            </a:r>
          </a:p>
          <a:p>
            <a:r>
              <a:rPr lang="ru-RU" sz="3200" dirty="0" smtClean="0">
                <a:solidFill>
                  <a:srgbClr val="3333FF"/>
                </a:solidFill>
              </a:rPr>
              <a:t>- оценивание  учеником  другого  ученика.</a:t>
            </a:r>
            <a:endParaRPr lang="ru-RU" sz="3200" dirty="0">
              <a:solidFill>
                <a:srgbClr val="3333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86776" y="35716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FF"/>
                </a:solidFill>
              </a:rPr>
              <a:t>12</a:t>
            </a:r>
            <a:endParaRPr lang="ru-RU" dirty="0">
              <a:solidFill>
                <a:srgbClr val="FF00FF"/>
              </a:solidFill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357422" y="2571744"/>
          <a:ext cx="4131870" cy="3592692"/>
        </p:xfrm>
        <a:graphic>
          <a:graphicData uri="http://schemas.openxmlformats.org/drawingml/2006/table">
            <a:tbl>
              <a:tblPr/>
              <a:tblGrid>
                <a:gridCol w="1604819"/>
                <a:gridCol w="361125"/>
                <a:gridCol w="361125"/>
                <a:gridCol w="361125"/>
                <a:gridCol w="362779"/>
                <a:gridCol w="361125"/>
                <a:gridCol w="359473"/>
                <a:gridCol w="360299"/>
              </a:tblGrid>
              <a:tr h="2029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Список учащихся 7А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№1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№2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№3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№4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№5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№6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№7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2029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1.Гавриленко А.</a:t>
                      </a:r>
                      <a:endParaRPr lang="ru-RU" sz="1100">
                        <a:solidFill>
                          <a:srgbClr val="3333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1655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2.Голубев В.</a:t>
                      </a:r>
                      <a:endParaRPr lang="ru-RU" sz="1100">
                        <a:solidFill>
                          <a:srgbClr val="3333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2029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3.Джалавян С.</a:t>
                      </a:r>
                      <a:endParaRPr lang="ru-RU" sz="1100">
                        <a:solidFill>
                          <a:srgbClr val="3333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2029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4.Измайлова А.</a:t>
                      </a:r>
                      <a:endParaRPr lang="ru-RU" sz="1100">
                        <a:solidFill>
                          <a:srgbClr val="3333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1655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5.Кремс Т.</a:t>
                      </a:r>
                      <a:endParaRPr lang="ru-RU" sz="1100">
                        <a:solidFill>
                          <a:srgbClr val="3333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2029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6.Кузнецов А.</a:t>
                      </a:r>
                      <a:endParaRPr lang="ru-RU" sz="1100">
                        <a:solidFill>
                          <a:srgbClr val="3333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1655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7.Купагин А.</a:t>
                      </a:r>
                      <a:endParaRPr lang="ru-RU" sz="1100">
                        <a:solidFill>
                          <a:srgbClr val="3333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2029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8.Королёв М.</a:t>
                      </a:r>
                      <a:endParaRPr lang="ru-RU" sz="1100">
                        <a:solidFill>
                          <a:srgbClr val="3333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2029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9.Лебедева А.</a:t>
                      </a:r>
                      <a:endParaRPr lang="ru-RU" sz="1100">
                        <a:solidFill>
                          <a:srgbClr val="3333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2029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10.Нестратов Е.</a:t>
                      </a:r>
                      <a:endParaRPr lang="ru-RU" sz="1100">
                        <a:solidFill>
                          <a:srgbClr val="3333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2029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11.Сенатский Я.</a:t>
                      </a:r>
                      <a:endParaRPr lang="ru-RU" sz="1100">
                        <a:solidFill>
                          <a:srgbClr val="3333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2029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12.Репнова М.</a:t>
                      </a:r>
                      <a:endParaRPr lang="ru-RU" sz="1100">
                        <a:solidFill>
                          <a:srgbClr val="3333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2029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13.Самбуров В.</a:t>
                      </a:r>
                      <a:endParaRPr lang="ru-RU" sz="1100">
                        <a:solidFill>
                          <a:srgbClr val="3333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1655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14.Сыров С.</a:t>
                      </a:r>
                      <a:endParaRPr lang="ru-RU" sz="1100">
                        <a:solidFill>
                          <a:srgbClr val="3333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2029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15.Тарасова К.</a:t>
                      </a:r>
                      <a:endParaRPr lang="ru-RU" sz="1100">
                        <a:solidFill>
                          <a:srgbClr val="3333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1655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16.Чебан М.</a:t>
                      </a:r>
                      <a:endParaRPr lang="ru-RU" sz="1100">
                        <a:solidFill>
                          <a:srgbClr val="3333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1655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17.Яценко А.</a:t>
                      </a:r>
                      <a:endParaRPr lang="ru-RU" sz="1100" dirty="0">
                        <a:solidFill>
                          <a:srgbClr val="3333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</a:tbl>
          </a:graphicData>
        </a:graphic>
      </p:graphicFrame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1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282" y="642918"/>
            <a:ext cx="8500982" cy="1077218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3200" u="sng" dirty="0" smtClean="0">
                <a:solidFill>
                  <a:schemeClr val="accent1">
                    <a:lumMod val="75000"/>
                  </a:schemeClr>
                </a:solidFill>
              </a:rPr>
              <a:t>Ведомость учёта выполнения учащимися 7</a:t>
            </a:r>
            <a:r>
              <a:rPr lang="ru-RU" sz="3200" u="sng" dirty="0" smtClean="0">
                <a:solidFill>
                  <a:schemeClr val="accent1">
                    <a:lumMod val="75000"/>
                  </a:schemeClr>
                </a:solidFill>
                <a:latin typeface="Book Antiqua"/>
              </a:rPr>
              <a:t>«А»</a:t>
            </a:r>
          </a:p>
          <a:p>
            <a:r>
              <a:rPr lang="ru-RU" sz="3200" u="sng" dirty="0" smtClean="0">
                <a:solidFill>
                  <a:schemeClr val="accent1">
                    <a:lumMod val="75000"/>
                  </a:schemeClr>
                </a:solidFill>
                <a:latin typeface="Book Antiqua"/>
              </a:rPr>
              <a:t>класса</a:t>
            </a:r>
            <a:r>
              <a:rPr lang="ru-RU" sz="3200" u="sng" dirty="0" smtClean="0">
                <a:solidFill>
                  <a:schemeClr val="accent1">
                    <a:lumMod val="75000"/>
                  </a:schemeClr>
                </a:solidFill>
              </a:rPr>
              <a:t> контрольной работы за </a:t>
            </a:r>
            <a:r>
              <a:rPr lang="en-US" sz="3200" u="sng" dirty="0" smtClean="0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ru-RU" sz="3200" u="sng" dirty="0" smtClean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en-US" sz="3200" u="sng" dirty="0" smtClean="0">
                <a:solidFill>
                  <a:schemeClr val="accent1">
                    <a:lumMod val="75000"/>
                  </a:schemeClr>
                </a:solidFill>
              </a:rPr>
              <a:t>II</a:t>
            </a:r>
            <a:r>
              <a:rPr lang="ru-RU" sz="3200" u="sng" dirty="0" smtClean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en-US" sz="3200" u="sng" dirty="0" smtClean="0">
                <a:solidFill>
                  <a:schemeClr val="accent1">
                    <a:lumMod val="75000"/>
                  </a:schemeClr>
                </a:solidFill>
              </a:rPr>
              <a:t>III </a:t>
            </a:r>
            <a:r>
              <a:rPr lang="ru-RU" sz="3200" u="sng" dirty="0" smtClean="0">
                <a:solidFill>
                  <a:schemeClr val="accent1">
                    <a:lumMod val="75000"/>
                  </a:schemeClr>
                </a:solidFill>
              </a:rPr>
              <a:t>четверти.</a:t>
            </a:r>
            <a:endParaRPr lang="ru-RU" sz="2800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86776" y="35716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FF"/>
                </a:solidFill>
              </a:rPr>
              <a:t>13</a:t>
            </a:r>
            <a:endParaRPr lang="ru-RU" dirty="0">
              <a:solidFill>
                <a:srgbClr val="FF00FF"/>
              </a:solidFill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214546" y="2714620"/>
          <a:ext cx="4131870" cy="3185780"/>
        </p:xfrm>
        <a:graphic>
          <a:graphicData uri="http://schemas.openxmlformats.org/drawingml/2006/table">
            <a:tbl>
              <a:tblPr/>
              <a:tblGrid>
                <a:gridCol w="1604819"/>
                <a:gridCol w="361125"/>
                <a:gridCol w="361125"/>
                <a:gridCol w="361125"/>
                <a:gridCol w="362779"/>
                <a:gridCol w="361125"/>
                <a:gridCol w="359473"/>
                <a:gridCol w="360299"/>
              </a:tblGrid>
              <a:tr h="2221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Список учащихся 7Б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№1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№2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№3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№4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№5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№6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№7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2221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1.Алексеева А.</a:t>
                      </a:r>
                      <a:endParaRPr lang="ru-RU" sz="1100">
                        <a:solidFill>
                          <a:srgbClr val="3333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1789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2.Бойков А.</a:t>
                      </a:r>
                      <a:endParaRPr lang="ru-RU" sz="1100">
                        <a:solidFill>
                          <a:srgbClr val="3333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1789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3.Жукова Т.</a:t>
                      </a:r>
                      <a:endParaRPr lang="ru-RU" sz="1100">
                        <a:solidFill>
                          <a:srgbClr val="3333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2221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4.Виноградов А.</a:t>
                      </a:r>
                      <a:endParaRPr lang="ru-RU" sz="1100">
                        <a:solidFill>
                          <a:srgbClr val="3333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1789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5.Киршин В.</a:t>
                      </a:r>
                      <a:endParaRPr lang="ru-RU" sz="1100">
                        <a:solidFill>
                          <a:srgbClr val="3333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2221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6.Мамедов Д.</a:t>
                      </a:r>
                      <a:endParaRPr lang="ru-RU" sz="1100">
                        <a:solidFill>
                          <a:srgbClr val="3333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1789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7.Мусаев У.</a:t>
                      </a:r>
                      <a:endParaRPr lang="ru-RU" sz="1100">
                        <a:solidFill>
                          <a:srgbClr val="3333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2221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8.Моисеева В.</a:t>
                      </a:r>
                      <a:endParaRPr lang="ru-RU" sz="1100">
                        <a:solidFill>
                          <a:srgbClr val="3333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2221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9.Найдёнова В.</a:t>
                      </a:r>
                      <a:endParaRPr lang="ru-RU" sz="1100">
                        <a:solidFill>
                          <a:srgbClr val="3333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2221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10.Новиков И.</a:t>
                      </a:r>
                      <a:endParaRPr lang="ru-RU" sz="1100">
                        <a:solidFill>
                          <a:srgbClr val="3333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2221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11.Першина А.</a:t>
                      </a:r>
                      <a:endParaRPr lang="ru-RU" sz="1100">
                        <a:solidFill>
                          <a:srgbClr val="3333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2221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12.Рыбалка А.</a:t>
                      </a:r>
                      <a:endParaRPr lang="ru-RU" sz="1100">
                        <a:solidFill>
                          <a:srgbClr val="3333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  <a:endParaRPr lang="ru-RU" sz="1100">
                        <a:solidFill>
                          <a:srgbClr val="3333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1789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13.Слугин С.</a:t>
                      </a:r>
                      <a:endParaRPr lang="ru-RU" sz="1100">
                        <a:solidFill>
                          <a:srgbClr val="3333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2221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14.Харитонов В.</a:t>
                      </a:r>
                      <a:endParaRPr lang="ru-RU" sz="1100" dirty="0">
                        <a:solidFill>
                          <a:srgbClr val="3333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3333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42911" y="1000108"/>
            <a:ext cx="7994496" cy="954107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ru-RU" sz="2800" u="sng" dirty="0" smtClean="0">
                <a:solidFill>
                  <a:schemeClr val="accent1">
                    <a:lumMod val="75000"/>
                  </a:schemeClr>
                </a:solidFill>
              </a:rPr>
              <a:t>Ведомость учёта выполнения учащимися 7</a:t>
            </a:r>
            <a:r>
              <a:rPr lang="ru-RU" sz="2800" u="sng" dirty="0" smtClean="0">
                <a:solidFill>
                  <a:schemeClr val="accent1">
                    <a:lumMod val="75000"/>
                  </a:schemeClr>
                </a:solidFill>
                <a:latin typeface="Book Antiqua"/>
              </a:rPr>
              <a:t>«Б»</a:t>
            </a:r>
          </a:p>
          <a:p>
            <a:r>
              <a:rPr lang="ru-RU" sz="2800" u="sng" dirty="0" smtClean="0">
                <a:solidFill>
                  <a:schemeClr val="accent1">
                    <a:lumMod val="75000"/>
                  </a:schemeClr>
                </a:solidFill>
                <a:latin typeface="Book Antiqua"/>
              </a:rPr>
              <a:t>класса контрольной работы за </a:t>
            </a:r>
            <a:r>
              <a:rPr lang="en-US" sz="2800" u="sng" dirty="0" smtClean="0">
                <a:solidFill>
                  <a:schemeClr val="accent1">
                    <a:lumMod val="75000"/>
                  </a:schemeClr>
                </a:solidFill>
                <a:latin typeface="Book Antiqua"/>
              </a:rPr>
              <a:t>I</a:t>
            </a:r>
            <a:r>
              <a:rPr lang="ru-RU" sz="2800" u="sng" dirty="0" smtClean="0">
                <a:solidFill>
                  <a:schemeClr val="accent1">
                    <a:lumMod val="75000"/>
                  </a:schemeClr>
                </a:solidFill>
                <a:latin typeface="Book Antiqua"/>
              </a:rPr>
              <a:t>,</a:t>
            </a:r>
            <a:r>
              <a:rPr lang="en-US" sz="2800" u="sng" dirty="0" smtClean="0">
                <a:solidFill>
                  <a:schemeClr val="accent1">
                    <a:lumMod val="75000"/>
                  </a:schemeClr>
                </a:solidFill>
                <a:latin typeface="Book Antiqua"/>
              </a:rPr>
              <a:t>II</a:t>
            </a:r>
            <a:r>
              <a:rPr lang="ru-RU" sz="2800" u="sng" dirty="0" smtClean="0">
                <a:solidFill>
                  <a:schemeClr val="accent1">
                    <a:lumMod val="75000"/>
                  </a:schemeClr>
                </a:solidFill>
                <a:latin typeface="Book Antiqua"/>
              </a:rPr>
              <a:t>,</a:t>
            </a:r>
            <a:r>
              <a:rPr lang="en-US" sz="2800" u="sng" dirty="0" smtClean="0">
                <a:solidFill>
                  <a:schemeClr val="accent1">
                    <a:lumMod val="75000"/>
                  </a:schemeClr>
                </a:solidFill>
                <a:latin typeface="Book Antiqua"/>
              </a:rPr>
              <a:t>III</a:t>
            </a:r>
            <a:r>
              <a:rPr lang="ru-RU" sz="2800" u="sng" dirty="0" smtClean="0">
                <a:solidFill>
                  <a:schemeClr val="accent1">
                    <a:lumMod val="75000"/>
                  </a:schemeClr>
                </a:solidFill>
                <a:latin typeface="Book Antiqua"/>
              </a:rPr>
              <a:t> четверти.</a:t>
            </a:r>
            <a:endParaRPr lang="ru-RU" sz="2800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86776" y="42860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FF"/>
                </a:solidFill>
              </a:rPr>
              <a:t>14</a:t>
            </a:r>
            <a:endParaRPr lang="ru-RU" dirty="0">
              <a:solidFill>
                <a:srgbClr val="FF00FF"/>
              </a:solidFill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2000232" y="1714488"/>
          <a:ext cx="4619625" cy="3105150"/>
        </p:xfrm>
        <a:graphic>
          <a:graphicData uri="http://schemas.openxmlformats.org/presentationml/2006/ole">
            <p:oleObj spid="_x0000_s1025" name="Диаграмма" r:id="rId3" imgW="4619573" imgH="3105143" progId="MSGraph.Chart.8">
              <p:embed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14349" y="571481"/>
            <a:ext cx="7325275" cy="95410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isometricOffAxis1Right"/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ru-RU" sz="2800" u="sng" dirty="0" smtClean="0">
                <a:solidFill>
                  <a:schemeClr val="accent1">
                    <a:lumMod val="75000"/>
                  </a:schemeClr>
                </a:solidFill>
              </a:rPr>
              <a:t>Результаты  итоговых  контрольных  работ </a:t>
            </a:r>
          </a:p>
          <a:p>
            <a:r>
              <a:rPr lang="ru-RU" sz="2800" u="sng" dirty="0" smtClean="0">
                <a:solidFill>
                  <a:schemeClr val="accent1">
                    <a:lumMod val="75000"/>
                  </a:schemeClr>
                </a:solidFill>
              </a:rPr>
              <a:t>экспериментального и контрольного классов:</a:t>
            </a:r>
            <a:endParaRPr lang="ru-RU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4000496" y="4714884"/>
            <a:ext cx="428628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500036" y="5429264"/>
            <a:ext cx="7909345" cy="52322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isometricOffAxis1Right"/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ru-RU" sz="2800" u="sng" dirty="0" smtClean="0">
                <a:solidFill>
                  <a:srgbClr val="3333FF"/>
                </a:solidFill>
              </a:rPr>
              <a:t>Зачётная </a:t>
            </a:r>
            <a:r>
              <a:rPr lang="en-US" sz="2800" u="sng" dirty="0" smtClean="0">
                <a:solidFill>
                  <a:srgbClr val="3333FF"/>
                </a:solidFill>
              </a:rPr>
              <a:t> </a:t>
            </a:r>
            <a:r>
              <a:rPr lang="ru-RU" sz="2800" u="sng" dirty="0" smtClean="0">
                <a:solidFill>
                  <a:srgbClr val="3333FF"/>
                </a:solidFill>
              </a:rPr>
              <a:t>система </a:t>
            </a:r>
            <a:r>
              <a:rPr lang="en-US" sz="2800" u="sng" dirty="0" smtClean="0">
                <a:solidFill>
                  <a:srgbClr val="3333FF"/>
                </a:solidFill>
              </a:rPr>
              <a:t> </a:t>
            </a:r>
            <a:r>
              <a:rPr lang="ru-RU" sz="2800" u="sng" dirty="0" smtClean="0">
                <a:solidFill>
                  <a:srgbClr val="3333FF"/>
                </a:solidFill>
              </a:rPr>
              <a:t>доказала </a:t>
            </a:r>
            <a:r>
              <a:rPr lang="en-US" sz="2800" u="sng" dirty="0" smtClean="0">
                <a:solidFill>
                  <a:srgbClr val="3333FF"/>
                </a:solidFill>
              </a:rPr>
              <a:t> </a:t>
            </a:r>
            <a:r>
              <a:rPr lang="ru-RU" sz="2800" u="sng" dirty="0" smtClean="0">
                <a:solidFill>
                  <a:srgbClr val="3333FF"/>
                </a:solidFill>
              </a:rPr>
              <a:t>свою </a:t>
            </a:r>
            <a:r>
              <a:rPr lang="en-US" sz="2800" u="sng" dirty="0" smtClean="0">
                <a:solidFill>
                  <a:srgbClr val="3333FF"/>
                </a:solidFill>
              </a:rPr>
              <a:t> </a:t>
            </a:r>
            <a:r>
              <a:rPr lang="ru-RU" sz="2800" u="sng" dirty="0" smtClean="0">
                <a:solidFill>
                  <a:srgbClr val="3333FF"/>
                </a:solidFill>
              </a:rPr>
              <a:t>актуальность</a:t>
            </a:r>
            <a:r>
              <a:rPr lang="ru-RU" u="sng" dirty="0" smtClean="0">
                <a:solidFill>
                  <a:srgbClr val="3333FF"/>
                </a:solidFill>
              </a:rPr>
              <a:t>.</a:t>
            </a:r>
            <a:endParaRPr lang="ru-RU" u="sng" dirty="0">
              <a:solidFill>
                <a:srgbClr val="3333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86776" y="28572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FF"/>
                </a:solidFill>
              </a:rPr>
              <a:t>15</a:t>
            </a:r>
            <a:endParaRPr lang="ru-RU" dirty="0">
              <a:solidFill>
                <a:srgbClr val="FF00FF"/>
              </a:solidFill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071678"/>
            <a:ext cx="7826694" cy="18158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glow rad="139700">
              <a:schemeClr val="accent1">
                <a:satMod val="175000"/>
                <a:alpha val="40000"/>
              </a:schemeClr>
            </a:glow>
            <a:softEdge rad="317500"/>
          </a:effectLst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3333FF"/>
                </a:solidFill>
              </a:rPr>
              <a:t>Анализ  зачётных  уроков  показал,  что</a:t>
            </a:r>
            <a:r>
              <a:rPr lang="en-US" sz="2800" dirty="0" smtClean="0">
                <a:solidFill>
                  <a:srgbClr val="3333FF"/>
                </a:solidFill>
              </a:rPr>
              <a:t> </a:t>
            </a:r>
            <a:r>
              <a:rPr lang="ru-RU" sz="2800" dirty="0" smtClean="0">
                <a:solidFill>
                  <a:srgbClr val="3333FF"/>
                </a:solidFill>
              </a:rPr>
              <a:t> блоковое</a:t>
            </a:r>
          </a:p>
          <a:p>
            <a:r>
              <a:rPr lang="ru-RU" sz="2800" dirty="0" smtClean="0">
                <a:solidFill>
                  <a:srgbClr val="3333FF"/>
                </a:solidFill>
              </a:rPr>
              <a:t>изучение  теоретического  и  практического </a:t>
            </a:r>
          </a:p>
          <a:p>
            <a:r>
              <a:rPr lang="ru-RU" sz="2800" dirty="0" smtClean="0">
                <a:solidFill>
                  <a:srgbClr val="3333FF"/>
                </a:solidFill>
              </a:rPr>
              <a:t>материала  способствовало  прочному  усвоению</a:t>
            </a:r>
          </a:p>
          <a:p>
            <a:r>
              <a:rPr lang="ru-RU" sz="2800" dirty="0" smtClean="0">
                <a:solidFill>
                  <a:srgbClr val="3333FF"/>
                </a:solidFill>
              </a:rPr>
              <a:t>знаний  учащихся.</a:t>
            </a:r>
            <a:endParaRPr lang="ru-RU" sz="28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8286776" y="28572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FF"/>
                </a:solidFill>
              </a:rPr>
              <a:t>16</a:t>
            </a:r>
            <a:endParaRPr lang="ru-RU" dirty="0">
              <a:solidFill>
                <a:srgbClr val="FF00FF"/>
              </a:solidFill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3286124"/>
            <a:ext cx="8417643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1313AD"/>
                </a:solidFill>
              </a:rPr>
              <a:t>  </a:t>
            </a:r>
            <a:r>
              <a:rPr lang="en-US" sz="2800" dirty="0" smtClean="0">
                <a:solidFill>
                  <a:srgbClr val="1313AD"/>
                </a:solidFill>
              </a:rPr>
              <a:t>   </a:t>
            </a:r>
            <a:r>
              <a:rPr lang="ru-RU" sz="2800" dirty="0" smtClean="0">
                <a:solidFill>
                  <a:srgbClr val="1313AD"/>
                </a:solidFill>
              </a:rPr>
              <a:t> </a:t>
            </a:r>
            <a:r>
              <a:rPr lang="ru-RU" sz="2800" dirty="0" smtClean="0">
                <a:solidFill>
                  <a:srgbClr val="3333FF"/>
                </a:solidFill>
              </a:rPr>
              <a:t>демонстрация  результатов  усвоения  темы  в </a:t>
            </a:r>
          </a:p>
          <a:p>
            <a:r>
              <a:rPr lang="ru-RU" sz="2800" dirty="0" smtClean="0">
                <a:solidFill>
                  <a:srgbClr val="3333FF"/>
                </a:solidFill>
              </a:rPr>
              <a:t>      целом;</a:t>
            </a:r>
          </a:p>
          <a:p>
            <a:pPr>
              <a:buFontTx/>
              <a:buChar char="-"/>
            </a:pPr>
            <a:endParaRPr lang="ru-RU" sz="2800" dirty="0" smtClean="0">
              <a:solidFill>
                <a:srgbClr val="1313AD"/>
              </a:solidFill>
            </a:endParaRPr>
          </a:p>
          <a:p>
            <a:r>
              <a:rPr lang="ru-RU" sz="2800" dirty="0" smtClean="0">
                <a:solidFill>
                  <a:srgbClr val="1313AD"/>
                </a:solidFill>
              </a:rPr>
              <a:t> </a:t>
            </a:r>
            <a:r>
              <a:rPr lang="en-US" sz="2800" dirty="0" smtClean="0">
                <a:solidFill>
                  <a:srgbClr val="1313AD"/>
                </a:solidFill>
              </a:rPr>
              <a:t>    </a:t>
            </a:r>
            <a:r>
              <a:rPr lang="ru-RU" sz="2800" dirty="0" smtClean="0">
                <a:solidFill>
                  <a:srgbClr val="3333FF"/>
                </a:solidFill>
              </a:rPr>
              <a:t>строгий учёт знаний  и  умений  </a:t>
            </a:r>
            <a:r>
              <a:rPr lang="ru-RU" sz="2800" u="sng" dirty="0" smtClean="0">
                <a:solidFill>
                  <a:srgbClr val="3333FF"/>
                </a:solidFill>
              </a:rPr>
              <a:t>каждого</a:t>
            </a:r>
            <a:r>
              <a:rPr lang="ru-RU" sz="2800" dirty="0" smtClean="0">
                <a:solidFill>
                  <a:srgbClr val="3333FF"/>
                </a:solidFill>
              </a:rPr>
              <a:t> ученика.</a:t>
            </a:r>
          </a:p>
          <a:p>
            <a:endParaRPr lang="ru-RU" sz="2400" u="sng" dirty="0">
              <a:solidFill>
                <a:srgbClr val="1313AD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14349" y="428604"/>
            <a:ext cx="7786743" cy="1869743"/>
          </a:xfrm>
          <a:prstGeom prst="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r>
              <a:rPr lang="ru-RU" sz="4400" u="sng" dirty="0" smtClean="0">
                <a:solidFill>
                  <a:schemeClr val="accent1">
                    <a:lumMod val="75000"/>
                  </a:schemeClr>
                </a:solidFill>
              </a:rPr>
              <a:t>Положительные   моменты    зачётной  системы  контроля</a:t>
            </a:r>
            <a:r>
              <a:rPr lang="ru-RU" sz="2400" u="sng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28597" y="2428869"/>
            <a:ext cx="8309775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1313AD"/>
                </a:solidFill>
              </a:rPr>
              <a:t> </a:t>
            </a:r>
            <a:r>
              <a:rPr lang="en-US" sz="2800" dirty="0" smtClean="0">
                <a:solidFill>
                  <a:srgbClr val="1313AD"/>
                </a:solidFill>
              </a:rPr>
              <a:t>  </a:t>
            </a:r>
            <a:r>
              <a:rPr lang="ru-RU" sz="2800" dirty="0" smtClean="0">
                <a:solidFill>
                  <a:srgbClr val="1313AD"/>
                </a:solidFill>
              </a:rPr>
              <a:t> </a:t>
            </a:r>
            <a:r>
              <a:rPr lang="ru-RU" sz="2800" dirty="0" smtClean="0">
                <a:solidFill>
                  <a:srgbClr val="3333FF"/>
                </a:solidFill>
              </a:rPr>
              <a:t>разносторонняя  проверка  подготовки  учащихся</a:t>
            </a:r>
            <a:r>
              <a:rPr lang="ru-RU" dirty="0" smtClean="0">
                <a:solidFill>
                  <a:srgbClr val="3333FF"/>
                </a:solidFill>
              </a:rPr>
              <a:t>;</a:t>
            </a:r>
          </a:p>
          <a:p>
            <a:pPr>
              <a:buFontTx/>
              <a:buChar char="-"/>
            </a:pPr>
            <a:endParaRPr lang="ru-RU" dirty="0"/>
          </a:p>
        </p:txBody>
      </p:sp>
      <p:sp>
        <p:nvSpPr>
          <p:cNvPr id="5" name="5-конечная звезда 4"/>
          <p:cNvSpPr/>
          <p:nvPr/>
        </p:nvSpPr>
        <p:spPr>
          <a:xfrm>
            <a:off x="642911" y="2643183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5-конечная звезда 5"/>
          <p:cNvSpPr/>
          <p:nvPr/>
        </p:nvSpPr>
        <p:spPr>
          <a:xfrm>
            <a:off x="642911" y="3500439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5-конечная звезда 6"/>
          <p:cNvSpPr/>
          <p:nvPr/>
        </p:nvSpPr>
        <p:spPr>
          <a:xfrm>
            <a:off x="642911" y="4786323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8286776" y="357166"/>
            <a:ext cx="41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FF"/>
                </a:solidFill>
              </a:rPr>
              <a:t>17</a:t>
            </a:r>
            <a:endParaRPr lang="ru-RU" dirty="0">
              <a:solidFill>
                <a:srgbClr val="FF00FF"/>
              </a:solidFill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6" y="1714488"/>
            <a:ext cx="8572283" cy="3908762"/>
          </a:xfrm>
          <a:prstGeom prst="rect">
            <a:avLst/>
          </a:prstGeom>
          <a:effectLst>
            <a:outerShdw blurRad="50800" dist="25000" dir="5400000" rotWithShape="0">
              <a:srgbClr val="000000">
                <a:alpha val="40000"/>
              </a:srgbClr>
            </a:outerShdw>
            <a:softEdge rad="3175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endParaRPr lang="ru-RU" sz="1600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sz="1600" dirty="0" smtClean="0"/>
          </a:p>
          <a:p>
            <a:pPr marL="342900" indent="-342900"/>
            <a:endParaRPr lang="ru-RU" sz="1600" dirty="0" smtClean="0"/>
          </a:p>
          <a:p>
            <a:pPr marL="457200" indent="-457200"/>
            <a:r>
              <a:rPr lang="en-US" sz="2400" dirty="0" smtClean="0">
                <a:solidFill>
                  <a:srgbClr val="3333FF"/>
                </a:solidFill>
              </a:rPr>
              <a:t>     </a:t>
            </a:r>
            <a:r>
              <a:rPr lang="ru-RU" sz="2400" dirty="0" smtClean="0">
                <a:solidFill>
                  <a:srgbClr val="3333FF"/>
                </a:solidFill>
              </a:rPr>
              <a:t>достижение  всеми  учащимися   уровня  программных</a:t>
            </a:r>
          </a:p>
          <a:p>
            <a:pPr marL="457200" indent="-457200"/>
            <a:r>
              <a:rPr lang="ru-RU" sz="2400" dirty="0" smtClean="0">
                <a:solidFill>
                  <a:srgbClr val="3333FF"/>
                </a:solidFill>
              </a:rPr>
              <a:t>        требований  и  обеспечение  дальнейшего  их  развития;</a:t>
            </a:r>
          </a:p>
          <a:p>
            <a:pPr marL="457200" indent="-457200">
              <a:buFont typeface="Arial" pitchFamily="34" charset="0"/>
              <a:buChar char="•"/>
            </a:pPr>
            <a:endParaRPr lang="ru-RU" sz="2000" dirty="0" smtClean="0">
              <a:solidFill>
                <a:srgbClr val="3333FF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endParaRPr lang="ru-RU" sz="2000" dirty="0" smtClean="0">
              <a:solidFill>
                <a:srgbClr val="3333FF"/>
              </a:solidFill>
            </a:endParaRPr>
          </a:p>
          <a:p>
            <a:pPr marL="457200" indent="-457200"/>
            <a:r>
              <a:rPr lang="en-US" sz="2400" dirty="0" smtClean="0">
                <a:solidFill>
                  <a:srgbClr val="3333FF"/>
                </a:solidFill>
              </a:rPr>
              <a:t>     </a:t>
            </a:r>
            <a:r>
              <a:rPr lang="ru-RU" sz="2400" dirty="0" smtClean="0">
                <a:solidFill>
                  <a:srgbClr val="3333FF"/>
                </a:solidFill>
              </a:rPr>
              <a:t>активизация учащихся на протяжении всех уроков;</a:t>
            </a:r>
          </a:p>
          <a:p>
            <a:pPr marL="457200" indent="-457200"/>
            <a:endParaRPr lang="ru-RU" sz="2000" dirty="0" smtClean="0">
              <a:solidFill>
                <a:srgbClr val="3333FF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endParaRPr lang="ru-RU" sz="2000" dirty="0" smtClean="0">
              <a:solidFill>
                <a:srgbClr val="3333FF"/>
              </a:solidFill>
            </a:endParaRPr>
          </a:p>
          <a:p>
            <a:pPr marL="457200" indent="-457200"/>
            <a:r>
              <a:rPr lang="en-US" sz="2000" dirty="0" smtClean="0">
                <a:solidFill>
                  <a:srgbClr val="3333FF"/>
                </a:solidFill>
              </a:rPr>
              <a:t>     </a:t>
            </a:r>
            <a:r>
              <a:rPr lang="ru-RU" sz="2000" dirty="0" smtClean="0">
                <a:solidFill>
                  <a:srgbClr val="3333FF"/>
                </a:solidFill>
              </a:rPr>
              <a:t> </a:t>
            </a:r>
            <a:r>
              <a:rPr lang="ru-RU" sz="2400" dirty="0" smtClean="0">
                <a:solidFill>
                  <a:srgbClr val="3333FF"/>
                </a:solidFill>
              </a:rPr>
              <a:t>осуществление контроля и учёта знаний, умений и навыков </a:t>
            </a:r>
          </a:p>
          <a:p>
            <a:pPr marL="457200" indent="-457200"/>
            <a:r>
              <a:rPr lang="ru-RU" sz="2400" dirty="0" smtClean="0">
                <a:solidFill>
                  <a:srgbClr val="3333FF"/>
                </a:solidFill>
              </a:rPr>
              <a:t>        учащихся.</a:t>
            </a:r>
            <a:endParaRPr lang="ru-RU" sz="2000" dirty="0">
              <a:solidFill>
                <a:srgbClr val="3333FF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281" y="857233"/>
            <a:ext cx="8433078" cy="769441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none">
            <a:spAutoFit/>
          </a:bodyPr>
          <a:lstStyle/>
          <a:p>
            <a:r>
              <a:rPr lang="ru-RU" sz="4400" u="sng" dirty="0" smtClean="0">
                <a:solidFill>
                  <a:schemeClr val="accent1">
                    <a:lumMod val="75000"/>
                  </a:schemeClr>
                </a:solidFill>
              </a:rPr>
              <a:t>Конечная цель зачётной системы:</a:t>
            </a:r>
            <a:endParaRPr lang="ru-RU" sz="4400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5" y="3429000"/>
            <a:ext cx="184731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sz="2000" dirty="0">
              <a:solidFill>
                <a:srgbClr val="1313AD"/>
              </a:solidFill>
            </a:endParaRPr>
          </a:p>
        </p:txBody>
      </p:sp>
      <p:sp>
        <p:nvSpPr>
          <p:cNvPr id="9" name="Нашивка 8"/>
          <p:cNvSpPr/>
          <p:nvPr/>
        </p:nvSpPr>
        <p:spPr>
          <a:xfrm>
            <a:off x="357159" y="4929198"/>
            <a:ext cx="142876" cy="14287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Нашивка 9"/>
          <p:cNvSpPr/>
          <p:nvPr/>
        </p:nvSpPr>
        <p:spPr>
          <a:xfrm>
            <a:off x="357159" y="4000505"/>
            <a:ext cx="142876" cy="14287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Нашивка 10"/>
          <p:cNvSpPr/>
          <p:nvPr/>
        </p:nvSpPr>
        <p:spPr>
          <a:xfrm>
            <a:off x="357159" y="2643183"/>
            <a:ext cx="142876" cy="14287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58214" y="28572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FF"/>
                </a:solidFill>
              </a:rPr>
              <a:t>18</a:t>
            </a:r>
            <a:endParaRPr lang="ru-RU" dirty="0">
              <a:solidFill>
                <a:srgbClr val="FF00FF"/>
              </a:solidFill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85919" y="2357430"/>
            <a:ext cx="5429288" cy="28623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  <a:softEdge rad="317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sz="3200" dirty="0" smtClean="0">
                <a:solidFill>
                  <a:srgbClr val="3333FF"/>
                </a:solidFill>
              </a:rPr>
              <a:t>-  влияние  разнообразных  </a:t>
            </a:r>
            <a:r>
              <a:rPr lang="en-US" sz="3200" dirty="0" smtClean="0">
                <a:solidFill>
                  <a:srgbClr val="3333FF"/>
                </a:solidFill>
              </a:rPr>
              <a:t>    </a:t>
            </a:r>
            <a:r>
              <a:rPr lang="ru-RU" sz="3200" dirty="0" smtClean="0">
                <a:solidFill>
                  <a:srgbClr val="3333FF"/>
                </a:solidFill>
              </a:rPr>
              <a:t>форм  проверки</a:t>
            </a:r>
          </a:p>
          <a:p>
            <a:r>
              <a:rPr lang="en-US" sz="3200" dirty="0" smtClean="0">
                <a:solidFill>
                  <a:srgbClr val="3333FF"/>
                </a:solidFill>
              </a:rPr>
              <a:t>  </a:t>
            </a:r>
            <a:r>
              <a:rPr lang="ru-RU" sz="3200" dirty="0" smtClean="0">
                <a:solidFill>
                  <a:srgbClr val="3333FF"/>
                </a:solidFill>
              </a:rPr>
              <a:t>знаний, умений и навыков </a:t>
            </a:r>
            <a:r>
              <a:rPr lang="en-US" sz="3200" dirty="0" smtClean="0">
                <a:solidFill>
                  <a:srgbClr val="3333FF"/>
                </a:solidFill>
              </a:rPr>
              <a:t>  </a:t>
            </a:r>
            <a:r>
              <a:rPr lang="ru-RU" sz="3200" dirty="0" smtClean="0">
                <a:solidFill>
                  <a:srgbClr val="3333FF"/>
                </a:solidFill>
              </a:rPr>
              <a:t>на уровень</a:t>
            </a:r>
          </a:p>
          <a:p>
            <a:r>
              <a:rPr lang="en-US" sz="3200" dirty="0" smtClean="0">
                <a:solidFill>
                  <a:srgbClr val="3333FF"/>
                </a:solidFill>
              </a:rPr>
              <a:t>  </a:t>
            </a:r>
            <a:r>
              <a:rPr lang="ru-RU" sz="3200" dirty="0" smtClean="0">
                <a:solidFill>
                  <a:srgbClr val="3333FF"/>
                </a:solidFill>
              </a:rPr>
              <a:t>качества  знаний  учащихся.</a:t>
            </a:r>
            <a:endParaRPr lang="ru-RU" sz="3200" dirty="0">
              <a:solidFill>
                <a:srgbClr val="3333FF"/>
              </a:solidFill>
            </a:endParaRPr>
          </a:p>
        </p:txBody>
      </p:sp>
      <p:graphicFrame>
        <p:nvGraphicFramePr>
          <p:cNvPr id="10" name="Схема 9"/>
          <p:cNvGraphicFramePr/>
          <p:nvPr/>
        </p:nvGraphicFramePr>
        <p:xfrm>
          <a:off x="785787" y="1071546"/>
          <a:ext cx="7001468" cy="7078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358214" y="142852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0C38CDE2-2B28-46F8-AE2F-19AAF6D53B53}" type="slidenum">
              <a:rPr lang="ru-RU" smtClean="0">
                <a:solidFill>
                  <a:srgbClr val="FF00FF"/>
                </a:solidFill>
              </a:rPr>
              <a:t>2</a:t>
            </a:fld>
            <a:endParaRPr lang="ru-RU" dirty="0">
              <a:solidFill>
                <a:srgbClr val="FF00FF"/>
              </a:solidFill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7159" y="1714489"/>
            <a:ext cx="8143932" cy="38164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ru-RU" dirty="0" smtClean="0">
              <a:solidFill>
                <a:srgbClr val="3333FF"/>
              </a:solidFill>
            </a:endParaRPr>
          </a:p>
          <a:p>
            <a:pPr>
              <a:buFontTx/>
              <a:buChar char="-"/>
            </a:pPr>
            <a:r>
              <a:rPr lang="ru-RU" sz="2800" dirty="0" smtClean="0">
                <a:solidFill>
                  <a:srgbClr val="3333FF"/>
                </a:solidFill>
              </a:rPr>
              <a:t>проанализировать теоретическую, </a:t>
            </a:r>
            <a:r>
              <a:rPr lang="ru-RU" sz="2800" dirty="0" err="1" smtClean="0">
                <a:solidFill>
                  <a:srgbClr val="3333FF"/>
                </a:solidFill>
              </a:rPr>
              <a:t>психолого</a:t>
            </a:r>
            <a:r>
              <a:rPr lang="ru-RU" sz="2800" dirty="0" smtClean="0">
                <a:solidFill>
                  <a:srgbClr val="3333FF"/>
                </a:solidFill>
              </a:rPr>
              <a:t>-</a:t>
            </a:r>
          </a:p>
          <a:p>
            <a:r>
              <a:rPr lang="en-US" sz="2800" dirty="0" smtClean="0">
                <a:solidFill>
                  <a:srgbClr val="3333FF"/>
                </a:solidFill>
              </a:rPr>
              <a:t> </a:t>
            </a:r>
            <a:r>
              <a:rPr lang="ru-RU" sz="2800" dirty="0" smtClean="0">
                <a:solidFill>
                  <a:srgbClr val="3333FF"/>
                </a:solidFill>
              </a:rPr>
              <a:t>педагогическую</a:t>
            </a:r>
          </a:p>
          <a:p>
            <a:r>
              <a:rPr lang="ru-RU" sz="2800" dirty="0" smtClean="0">
                <a:solidFill>
                  <a:srgbClr val="3333FF"/>
                </a:solidFill>
              </a:rPr>
              <a:t>  и  методическую литературу</a:t>
            </a:r>
          </a:p>
          <a:p>
            <a:r>
              <a:rPr lang="ru-RU" sz="2800" dirty="0" smtClean="0">
                <a:solidFill>
                  <a:srgbClr val="3333FF"/>
                </a:solidFill>
              </a:rPr>
              <a:t>  по  данной  теме;</a:t>
            </a:r>
          </a:p>
          <a:p>
            <a:r>
              <a:rPr lang="ru-RU" sz="2800" dirty="0" smtClean="0">
                <a:solidFill>
                  <a:srgbClr val="3333FF"/>
                </a:solidFill>
              </a:rPr>
              <a:t>- изучить  разные  формы  проверки  знаний,</a:t>
            </a:r>
          </a:p>
          <a:p>
            <a:r>
              <a:rPr lang="ru-RU" sz="2800" dirty="0" smtClean="0">
                <a:solidFill>
                  <a:srgbClr val="3333FF"/>
                </a:solidFill>
              </a:rPr>
              <a:t>  умений и навыков учащихся на зачётном уроке;                 </a:t>
            </a:r>
            <a:r>
              <a:rPr lang="en-US" sz="2800" dirty="0" smtClean="0">
                <a:solidFill>
                  <a:srgbClr val="3333FF"/>
                </a:solidFill>
              </a:rPr>
              <a:t>  </a:t>
            </a:r>
            <a:endParaRPr lang="ru-RU" sz="2800" dirty="0" smtClean="0">
              <a:solidFill>
                <a:srgbClr val="3333FF"/>
              </a:solidFill>
            </a:endParaRPr>
          </a:p>
          <a:p>
            <a:r>
              <a:rPr lang="ru-RU" sz="2800" dirty="0" smtClean="0">
                <a:solidFill>
                  <a:srgbClr val="3333FF"/>
                </a:solidFill>
              </a:rPr>
              <a:t>- определить тематику  зачётов  в  7  классе;</a:t>
            </a:r>
          </a:p>
          <a:p>
            <a:r>
              <a:rPr lang="ru-RU" sz="2800" dirty="0" smtClean="0">
                <a:solidFill>
                  <a:srgbClr val="3333FF"/>
                </a:solidFill>
              </a:rPr>
              <a:t>- разработать и  апробировать  зачётные  уроки.</a:t>
            </a:r>
            <a:endParaRPr lang="ru-RU" sz="2800" dirty="0">
              <a:solidFill>
                <a:srgbClr val="3333FF"/>
              </a:solidFill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857226" y="714356"/>
          <a:ext cx="6862391" cy="7078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429652" y="357166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46014586-3B42-4A95-8F27-87334EBB792C}" type="slidenum">
              <a:rPr lang="ru-RU" smtClean="0">
                <a:solidFill>
                  <a:srgbClr val="FF00FF"/>
                </a:solidFill>
              </a:rPr>
              <a:t>3</a:t>
            </a:fld>
            <a:endParaRPr lang="ru-RU" dirty="0">
              <a:solidFill>
                <a:srgbClr val="FF00FF"/>
              </a:solidFill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60" y="928671"/>
            <a:ext cx="8120749" cy="4585871"/>
          </a:xfrm>
          <a:prstGeom prst="rect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  <a:softEdge rad="63500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u="sng" dirty="0" smtClean="0">
                <a:solidFill>
                  <a:srgbClr val="FF0000"/>
                </a:solidFill>
              </a:rPr>
              <a:t>        </a:t>
            </a:r>
            <a:r>
              <a:rPr lang="ru-RU" sz="4800" u="sng" dirty="0" smtClean="0">
                <a:solidFill>
                  <a:srgbClr val="FF0000"/>
                </a:solidFill>
              </a:rPr>
              <a:t>ОБЪЕКТ  ИССЛЕДОВАНИЯ: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3600" dirty="0" smtClean="0">
                <a:solidFill>
                  <a:srgbClr val="FF0000"/>
                </a:solidFill>
              </a:rPr>
              <a:t>-</a:t>
            </a:r>
            <a:r>
              <a:rPr lang="ru-RU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600" dirty="0" smtClean="0">
                <a:solidFill>
                  <a:srgbClr val="3333FF"/>
                </a:solidFill>
              </a:rPr>
              <a:t>процесс  обучения  алгебре учащихся </a:t>
            </a:r>
          </a:p>
          <a:p>
            <a:r>
              <a:rPr lang="ru-RU" sz="3600" dirty="0" smtClean="0">
                <a:solidFill>
                  <a:srgbClr val="3333FF"/>
                </a:solidFill>
              </a:rPr>
              <a:t> </a:t>
            </a:r>
          </a:p>
          <a:p>
            <a:r>
              <a:rPr lang="ru-RU" sz="3600" dirty="0" smtClean="0">
                <a:solidFill>
                  <a:srgbClr val="3333FF"/>
                </a:solidFill>
              </a:rPr>
              <a:t>                            в  </a:t>
            </a:r>
            <a:r>
              <a:rPr lang="ru-RU" sz="3600" dirty="0" smtClean="0">
                <a:solidFill>
                  <a:srgbClr val="FF0000"/>
                </a:solidFill>
              </a:rPr>
              <a:t>7</a:t>
            </a:r>
            <a:r>
              <a:rPr lang="ru-RU" sz="3600" dirty="0" smtClean="0">
                <a:solidFill>
                  <a:srgbClr val="3333FF"/>
                </a:solidFill>
              </a:rPr>
              <a:t>  классе</a:t>
            </a:r>
            <a:r>
              <a:rPr lang="ru-RU" sz="2800" dirty="0" smtClean="0">
                <a:solidFill>
                  <a:srgbClr val="3333FF"/>
                </a:solidFill>
              </a:rPr>
              <a:t>.</a:t>
            </a:r>
          </a:p>
          <a:p>
            <a:endParaRPr lang="ru-RU" dirty="0" smtClean="0">
              <a:solidFill>
                <a:srgbClr val="3333FF"/>
              </a:solidFill>
            </a:endParaRPr>
          </a:p>
          <a:p>
            <a:r>
              <a:rPr lang="ru-RU" dirty="0" smtClean="0">
                <a:solidFill>
                  <a:srgbClr val="3333FF"/>
                </a:solidFill>
              </a:rPr>
              <a:t>                               </a:t>
            </a:r>
            <a:endParaRPr lang="ru-RU" sz="3600" dirty="0" smtClean="0">
              <a:solidFill>
                <a:srgbClr val="3333FF"/>
              </a:solidFill>
            </a:endParaRPr>
          </a:p>
          <a:p>
            <a:endParaRPr lang="ru-RU" dirty="0" smtClean="0"/>
          </a:p>
          <a:p>
            <a:r>
              <a:rPr lang="ru-RU" sz="2800" dirty="0" smtClean="0"/>
              <a:t>                   </a:t>
            </a:r>
            <a:r>
              <a:rPr lang="ru-RU" sz="2800" dirty="0" smtClean="0">
                <a:solidFill>
                  <a:srgbClr val="00B050"/>
                </a:solidFill>
              </a:rPr>
              <a:t> 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8358214" y="500042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50277625-13A0-4ABF-9880-B9B2A2A73607}" type="slidenum">
              <a:rPr lang="ru-RU" smtClean="0">
                <a:solidFill>
                  <a:srgbClr val="FF00FF"/>
                </a:solidFill>
              </a:rPr>
              <a:t>4</a:t>
            </a:fld>
            <a:endParaRPr lang="ru-RU" dirty="0">
              <a:solidFill>
                <a:srgbClr val="FF00FF"/>
              </a:solidFill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1" y="285728"/>
            <a:ext cx="7543800" cy="1143000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outerShdw blurRad="50800" dist="25000" dir="5400000" rotWithShape="0">
              <a:srgbClr val="000000">
                <a:alpha val="40000"/>
              </a:srgbClr>
            </a:outerShdw>
            <a:reflection blurRad="6350" stA="50000" endA="300" endPos="90000" dist="50800" dir="5400000" sy="-100000" algn="bl" rotWithShape="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                      </a:t>
            </a:r>
            <a:r>
              <a:rPr lang="ru-RU" sz="4400" dirty="0" smtClean="0">
                <a:solidFill>
                  <a:srgbClr val="00B050"/>
                </a:solidFill>
              </a:rPr>
              <a:t>КОНТИНГЕНТ: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>
          <a:xfrm>
            <a:off x="571472" y="2357430"/>
            <a:ext cx="3657600" cy="658368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ru-RU" sz="2400" dirty="0" smtClean="0"/>
              <a:t>Экспериментальный класс: </a:t>
            </a:r>
            <a:r>
              <a:rPr lang="ru-RU" sz="2400" dirty="0" smtClean="0">
                <a:latin typeface="Book Antiqua"/>
              </a:rPr>
              <a:t> 7«А»</a:t>
            </a:r>
            <a:endParaRPr lang="ru-RU" sz="24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357687" y="2357430"/>
            <a:ext cx="3657600" cy="658368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ru-RU" sz="2400" dirty="0" smtClean="0"/>
              <a:t>Контрольный класс:    </a:t>
            </a:r>
            <a:r>
              <a:rPr lang="ru-RU" sz="2400" dirty="0" smtClean="0">
                <a:latin typeface="Book Antiqua"/>
              </a:rPr>
              <a:t>«7Б»</a:t>
            </a:r>
            <a:endParaRPr lang="ru-RU" sz="2400" dirty="0"/>
          </a:p>
        </p:txBody>
      </p:sp>
      <p:pic>
        <p:nvPicPr>
          <p:cNvPr id="20" name="Содержимое 19" descr="7Б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4357687" y="3214686"/>
            <a:ext cx="3657600" cy="2446020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12" name="Содержимое 11" descr="CIMG2302.JPG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500034" y="3214686"/>
            <a:ext cx="3657600" cy="2446020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7" name="TextBox 6"/>
          <p:cNvSpPr txBox="1"/>
          <p:nvPr/>
        </p:nvSpPr>
        <p:spPr>
          <a:xfrm>
            <a:off x="8358214" y="35716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FF"/>
                </a:solidFill>
              </a:rPr>
              <a:t>5</a:t>
            </a:r>
            <a:endParaRPr lang="ru-RU" dirty="0">
              <a:solidFill>
                <a:srgbClr val="FF00FF"/>
              </a:solidFill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5852" y="1285861"/>
            <a:ext cx="6025432" cy="4062651"/>
          </a:xfrm>
          <a:prstGeom prst="rect">
            <a:avLst/>
          </a:prstGeom>
          <a:effectLst>
            <a:outerShdw blurRad="50800" dist="25000" dir="5400000" rotWithShape="0">
              <a:srgbClr val="000000">
                <a:alpha val="40000"/>
              </a:srgbClr>
            </a:outerShdw>
            <a:softEdge rad="3175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                          </a:t>
            </a:r>
            <a:r>
              <a:rPr lang="ru-RU" sz="4800" u="sng" dirty="0" smtClean="0">
                <a:solidFill>
                  <a:srgbClr val="FF0000"/>
                </a:solidFill>
              </a:rPr>
              <a:t>ГИПОТЕЗА: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2400" dirty="0" smtClean="0">
                <a:solidFill>
                  <a:srgbClr val="1313AD"/>
                </a:solidFill>
              </a:rPr>
              <a:t> </a:t>
            </a:r>
            <a:r>
              <a:rPr lang="ru-RU" sz="2400" dirty="0" smtClean="0">
                <a:solidFill>
                  <a:srgbClr val="3333FF"/>
                </a:solidFill>
              </a:rPr>
              <a:t>-  если  на  уроках  алгебры  в  7 классе</a:t>
            </a:r>
          </a:p>
          <a:p>
            <a:r>
              <a:rPr lang="ru-RU" sz="2400" dirty="0" smtClean="0">
                <a:solidFill>
                  <a:srgbClr val="3333FF"/>
                </a:solidFill>
              </a:rPr>
              <a:t>    систематически  использовать зачётную</a:t>
            </a:r>
          </a:p>
          <a:p>
            <a:r>
              <a:rPr lang="ru-RU" sz="2400" dirty="0" smtClean="0">
                <a:solidFill>
                  <a:srgbClr val="3333FF"/>
                </a:solidFill>
              </a:rPr>
              <a:t>    форму  контроля  учебных  достижений</a:t>
            </a:r>
          </a:p>
          <a:p>
            <a:r>
              <a:rPr lang="ru-RU" sz="2400" dirty="0" smtClean="0">
                <a:solidFill>
                  <a:srgbClr val="3333FF"/>
                </a:solidFill>
              </a:rPr>
              <a:t>    учащихся, то  это  положительно скажется</a:t>
            </a:r>
          </a:p>
          <a:p>
            <a:r>
              <a:rPr lang="ru-RU" sz="2400" dirty="0" smtClean="0">
                <a:solidFill>
                  <a:srgbClr val="3333FF"/>
                </a:solidFill>
              </a:rPr>
              <a:t>    на  качестве  их  знаний.  </a:t>
            </a:r>
          </a:p>
          <a:p>
            <a:endParaRPr lang="ru-RU" dirty="0" smtClean="0">
              <a:solidFill>
                <a:srgbClr val="3333FF"/>
              </a:solidFill>
            </a:endParaRPr>
          </a:p>
          <a:p>
            <a:r>
              <a:rPr lang="ru-RU" dirty="0" smtClean="0">
                <a:solidFill>
                  <a:srgbClr val="3333FF"/>
                </a:solidFill>
              </a:rPr>
              <a:t>  </a:t>
            </a:r>
          </a:p>
          <a:p>
            <a:endParaRPr lang="ru-RU" dirty="0">
              <a:solidFill>
                <a:srgbClr val="3333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429652" y="285728"/>
            <a:ext cx="256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FF"/>
                </a:solidFill>
              </a:rPr>
              <a:t>6</a:t>
            </a:r>
            <a:endParaRPr lang="ru-RU" dirty="0">
              <a:solidFill>
                <a:srgbClr val="FF00FF"/>
              </a:solidFill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13" y="1643051"/>
            <a:ext cx="7072363" cy="2554545"/>
          </a:xfrm>
          <a:prstGeom prst="rect">
            <a:avLst/>
          </a:prstGeom>
          <a:effectLst>
            <a:outerShdw blurRad="50800" dist="25000" dir="5400000" rotWithShape="0">
              <a:srgbClr val="000000">
                <a:alpha val="40000"/>
              </a:srgbClr>
            </a:outerShdw>
            <a:softEdge rad="317500"/>
          </a:effectLst>
          <a:scene3d>
            <a:camera prst="perspectiveContrastingRightFacing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971550" lvl="1" indent="-514350" algn="ctr"/>
            <a:r>
              <a:rPr lang="ru-RU" sz="4000" dirty="0" smtClean="0">
                <a:solidFill>
                  <a:srgbClr val="3333FF"/>
                </a:solidFill>
              </a:rPr>
              <a:t>Содержание  учебного  материала  по учебно-методическому</a:t>
            </a:r>
          </a:p>
          <a:p>
            <a:pPr marL="971550" lvl="1" indent="-514350" algn="ctr"/>
            <a:r>
              <a:rPr lang="ru-RU" sz="4000" dirty="0" smtClean="0">
                <a:solidFill>
                  <a:srgbClr val="3333FF"/>
                </a:solidFill>
              </a:rPr>
              <a:t> комплексу  А. Г .Мордкович.</a:t>
            </a:r>
            <a:endParaRPr lang="ru-RU" sz="4000" dirty="0">
              <a:solidFill>
                <a:srgbClr val="3333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58214" y="21429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FF"/>
                </a:solidFill>
              </a:rPr>
              <a:t>7</a:t>
            </a:r>
            <a:endParaRPr lang="ru-RU" dirty="0">
              <a:solidFill>
                <a:srgbClr val="FF00FF"/>
              </a:solidFill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1857364"/>
            <a:ext cx="6429420" cy="30469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glow rad="228600">
              <a:schemeClr val="accent1">
                <a:satMod val="175000"/>
                <a:alpha val="40000"/>
              </a:schemeClr>
            </a:glow>
            <a:softEdge rad="635000"/>
          </a:effectLst>
        </p:spPr>
        <p:txBody>
          <a:bodyPr wrap="square" rtlCol="0">
            <a:spAutoFit/>
          </a:bodyPr>
          <a:lstStyle/>
          <a:p>
            <a:pPr lvl="2"/>
            <a:r>
              <a:rPr lang="ru-RU" sz="3200" dirty="0" smtClean="0">
                <a:solidFill>
                  <a:srgbClr val="3333FF"/>
                </a:solidFill>
              </a:rPr>
              <a:t>Формирующий эксперимент заключается в проведении ряда зачётных</a:t>
            </a:r>
          </a:p>
          <a:p>
            <a:pPr lvl="2"/>
            <a:r>
              <a:rPr lang="ru-RU" sz="3200" dirty="0" smtClean="0">
                <a:solidFill>
                  <a:srgbClr val="3333FF"/>
                </a:solidFill>
              </a:rPr>
              <a:t> уроков, которые направлены на проверку знаний по конкретной теме.</a:t>
            </a:r>
            <a:endParaRPr lang="ru-RU" sz="3200" dirty="0">
              <a:solidFill>
                <a:srgbClr val="3333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58214" y="28572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FF"/>
                </a:solidFill>
              </a:rPr>
              <a:t>8</a:t>
            </a:r>
            <a:endParaRPr lang="ru-RU" dirty="0">
              <a:solidFill>
                <a:srgbClr val="FF00FF"/>
              </a:solidFill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071678"/>
            <a:ext cx="8720914" cy="23698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glow rad="228600">
              <a:schemeClr val="accent1">
                <a:satMod val="175000"/>
                <a:alpha val="40000"/>
              </a:schemeClr>
            </a:glow>
            <a:softEdge rad="635000"/>
          </a:effectLst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3333FF"/>
                </a:solidFill>
              </a:rPr>
              <a:t>Контрольный эксперимент включает в себя</a:t>
            </a:r>
          </a:p>
          <a:p>
            <a:r>
              <a:rPr lang="ru-RU" sz="3200" dirty="0" smtClean="0">
                <a:solidFill>
                  <a:srgbClr val="3333FF"/>
                </a:solidFill>
              </a:rPr>
              <a:t>контрольную работу, которая проверяет знания</a:t>
            </a:r>
          </a:p>
          <a:p>
            <a:r>
              <a:rPr lang="ru-RU" sz="3200" dirty="0" smtClean="0">
                <a:solidFill>
                  <a:srgbClr val="3333FF"/>
                </a:solidFill>
              </a:rPr>
              <a:t>учеников за первую ,вторую и третью четверти </a:t>
            </a:r>
          </a:p>
          <a:p>
            <a:r>
              <a:rPr lang="ru-RU" sz="3200" dirty="0" smtClean="0">
                <a:solidFill>
                  <a:srgbClr val="3333FF"/>
                </a:solidFill>
              </a:rPr>
              <a:t>после формирующего эксперимента. </a:t>
            </a:r>
          </a:p>
          <a:p>
            <a:endParaRPr lang="ru-RU" sz="2000" dirty="0">
              <a:solidFill>
                <a:srgbClr val="3333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429652" y="35716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FF"/>
                </a:solidFill>
              </a:rPr>
              <a:t>9</a:t>
            </a:r>
            <a:endParaRPr lang="ru-RU" dirty="0">
              <a:solidFill>
                <a:srgbClr val="FF00FF"/>
              </a:solidFill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1033</TotalTime>
  <Words>798</Words>
  <PresentationFormat>Экран (4:3)</PresentationFormat>
  <Paragraphs>389</Paragraphs>
  <Slides>18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0" baseType="lpstr">
      <vt:lpstr>Эркер</vt:lpstr>
      <vt:lpstr>Диаграмма</vt:lpstr>
      <vt:lpstr>Слайд 1</vt:lpstr>
      <vt:lpstr>Слайд 2</vt:lpstr>
      <vt:lpstr>Слайд 3</vt:lpstr>
      <vt:lpstr>Слайд 4</vt:lpstr>
      <vt:lpstr>                      КОНТИНГЕНТ: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COMP</cp:lastModifiedBy>
  <cp:revision>139</cp:revision>
  <dcterms:modified xsi:type="dcterms:W3CDTF">2010-01-28T20:26:47Z</dcterms:modified>
</cp:coreProperties>
</file>